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2" r:id="rId3"/>
    <p:sldId id="257" r:id="rId4"/>
    <p:sldId id="258" r:id="rId5"/>
    <p:sldId id="263" r:id="rId6"/>
    <p:sldId id="264" r:id="rId7"/>
    <p:sldId id="261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7241B9-8A52-12C4-4731-A5E0631E48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29CDFB5-EA9D-99E8-19BF-72C872CE17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A595527-D2C6-E223-E4FA-2D5137E1E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6C88A-45AF-432F-9677-47BC9CC75AD2}" type="datetimeFigureOut">
              <a:rPr lang="pl-PL" smtClean="0"/>
              <a:t>16.01.2024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5FC3378-CE32-D2E8-0D8B-722C168AA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97D6F70-14C7-5288-AAE5-2D9F62ED7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3AB6-474A-4405-A977-6DDBC79BA4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1913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217845-2981-5950-7938-A905993B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800E5FE-52EE-A627-16D5-3C047AA644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9985452-C727-4925-DE81-A323F628F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6C88A-45AF-432F-9677-47BC9CC75AD2}" type="datetimeFigureOut">
              <a:rPr lang="pl-PL" smtClean="0"/>
              <a:t>16.01.2024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67F6D01-6383-F062-80D5-4F132EA02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D24297F-122C-B2FA-AB07-84CF8A3CC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3AB6-474A-4405-A977-6DDBC79BA4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5445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54BEAF3-C242-4B3B-2F9B-271D58CB99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1BE22CA-184A-0806-0C75-F6EE23DCFB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CD6828C-99F3-02C2-16AA-645BD2FC9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6C88A-45AF-432F-9677-47BC9CC75AD2}" type="datetimeFigureOut">
              <a:rPr lang="pl-PL" smtClean="0"/>
              <a:t>16.01.2024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5D33DB4-A979-E25F-2B5B-AF82DA2CE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5013EC5-DC02-D767-E728-FA6E685CA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3AB6-474A-4405-A977-6DDBC79BA4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1643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16.01.2024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554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16.01.2024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728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16.01.2024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1463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16.01.2024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31864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16.01.2024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82411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16.01.2024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96762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16.01.2024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78710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16.01.2024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2081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E2BA01-4756-8512-C0FF-EE6A50F86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3B1B993-D7DE-C40C-1EDE-4DDF32DB7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EEF739A-E110-1D63-8F03-E3E9B21A5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6C88A-45AF-432F-9677-47BC9CC75AD2}" type="datetimeFigureOut">
              <a:rPr lang="pl-PL" smtClean="0"/>
              <a:t>16.01.2024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53602A2-93C1-CB33-BC4A-3590FB273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568DC0E-2999-DE32-FE4B-B945411CA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3AB6-474A-4405-A977-6DDBC79BA4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22980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16.01.2024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17439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16.01.2024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57849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16.01.2024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1590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56C86D-17CF-7154-2235-B3EC758D3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0477FB7-7FC4-4A9A-2D78-85ADF01BA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4690ABC-436E-7101-D31A-55BEAA291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6C88A-45AF-432F-9677-47BC9CC75AD2}" type="datetimeFigureOut">
              <a:rPr lang="pl-PL" smtClean="0"/>
              <a:t>16.01.2024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E7794E7-A71C-BD21-C95F-393EF9570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0DC9504-02BB-33E4-B955-7B427AC16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3AB6-474A-4405-A977-6DDBC79BA4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4706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8484D7-CB88-5CBD-6617-274E8359B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88FFCF8-4044-3370-EECC-4369B23174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A2DCAC1-24A5-D8F3-307D-9828F599D7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020716D-8110-CFF2-372D-61282F7B5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6C88A-45AF-432F-9677-47BC9CC75AD2}" type="datetimeFigureOut">
              <a:rPr lang="pl-PL" smtClean="0"/>
              <a:t>16.01.2024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38CDE64-04E5-B226-0D94-B7B6366E1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164DD95-A961-4666-C1D6-C950659DE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3AB6-474A-4405-A977-6DDBC79BA4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269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FFFD05-04EE-99D6-EA6E-B2D36B7B5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396DF27-D7ED-D0F9-EC81-BDC2047BCB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C767A57-0505-F484-2138-4620299D7C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773332D-5BBF-B83E-74E9-173DA5803B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33B0A65-8A0A-8A49-D5B2-7A4CA7194E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A63323C6-F6B1-8A70-09BC-3CF551303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6C88A-45AF-432F-9677-47BC9CC75AD2}" type="datetimeFigureOut">
              <a:rPr lang="pl-PL" smtClean="0"/>
              <a:t>16.01.2024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CB9AE5A0-6865-320C-EF91-EB6E8545F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F9D07945-A09F-B4ED-BABE-640F93E4F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3AB6-474A-4405-A977-6DDBC79BA4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0720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FD8106-4B3D-AD14-8501-B6AFCECD4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A51ECBD4-5D2B-1C39-C232-C59A64869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6C88A-45AF-432F-9677-47BC9CC75AD2}" type="datetimeFigureOut">
              <a:rPr lang="pl-PL" smtClean="0"/>
              <a:t>16.01.2024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DFC4B5AF-467C-EE55-C237-EF150EDD2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453FF31-05AF-ABCA-5AB1-8AA5BFF03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3AB6-474A-4405-A977-6DDBC79BA4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3182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2557C0C2-4D5A-3A3D-2C02-C290D784F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6C88A-45AF-432F-9677-47BC9CC75AD2}" type="datetimeFigureOut">
              <a:rPr lang="pl-PL" smtClean="0"/>
              <a:t>16.01.2024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A392A757-2D96-2CCF-13A8-BBA29E6E5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A9AC685-0D43-58E3-AEDD-4B2709D8C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3AB6-474A-4405-A977-6DDBC79BA4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8245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6A0EFE-BA46-AFC8-F17A-D4CF5CA17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5DCB56-74A0-F176-46D0-069BF5AFB2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40D089A-2F5A-C5C1-0C17-17F65258E5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2A6C638-43AE-C92D-0C53-101921936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6C88A-45AF-432F-9677-47BC9CC75AD2}" type="datetimeFigureOut">
              <a:rPr lang="pl-PL" smtClean="0"/>
              <a:t>16.01.2024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F4836D6-D1CD-D046-0C4D-C85638457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26E2CDB-89D4-BEE6-60FE-E35FE496A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3AB6-474A-4405-A977-6DDBC79BA4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6787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37C41A-2F45-EED7-C919-9059720B1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A476F098-D0BD-FE63-7E6B-D8A6B8FCF2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AA36D69-7699-7E24-0A0C-2894FADFE8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25E7C40-CCDD-28D9-D7D4-E4927378A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6C88A-45AF-432F-9677-47BC9CC75AD2}" type="datetimeFigureOut">
              <a:rPr lang="pl-PL" smtClean="0"/>
              <a:t>16.01.2024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95D2A6E-0944-1581-883E-A57EBBDD8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F0DBB05-55FF-AC4B-3388-0D689924D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3AB6-474A-4405-A977-6DDBC79BA4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186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CA601FED-F80A-EBBF-FB0B-5C7C204C3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3F9C400-5B64-0CC4-173D-E1FA677045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D61EE3C-C844-0393-427D-0C7ACC4A35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6C88A-45AF-432F-9677-47BC9CC75AD2}" type="datetimeFigureOut">
              <a:rPr lang="pl-PL" smtClean="0"/>
              <a:t>16.01.2024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DA64DC4-719F-BCE6-6D75-F4EA371C6D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3DB7A84-883B-7A0B-DF44-ABE89D20E9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A3AB6-474A-4405-A977-6DDBC79BA4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6207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09857-EF9E-4CBD-A04E-7412600E0542}" type="datetimeFigureOut">
              <a:rPr lang="pl-PL" smtClean="0"/>
              <a:pPr/>
              <a:t>16.01.2024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403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9.tmp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>
            <a:extLst>
              <a:ext uri="{FF2B5EF4-FFF2-40B4-BE49-F238E27FC236}">
                <a16:creationId xmlns:a16="http://schemas.microsoft.com/office/drawing/2014/main" id="{E545BE6B-7EDC-5BCB-DE86-DECFA728A318}"/>
              </a:ext>
            </a:extLst>
          </p:cNvPr>
          <p:cNvSpPr/>
          <p:nvPr/>
        </p:nvSpPr>
        <p:spPr>
          <a:xfrm>
            <a:off x="-1749" y="0"/>
            <a:ext cx="12193749" cy="2484177"/>
          </a:xfrm>
          <a:prstGeom prst="rect">
            <a:avLst/>
          </a:prstGeom>
          <a:gradFill flip="none" rotWithShape="1">
            <a:gsLst>
              <a:gs pos="0">
                <a:schemeClr val="bg1">
                  <a:tint val="93000"/>
                  <a:satMod val="150000"/>
                  <a:shade val="98000"/>
                  <a:lumMod val="102000"/>
                </a:schemeClr>
              </a:gs>
              <a:gs pos="50000">
                <a:schemeClr val="bg1">
                  <a:tint val="98000"/>
                  <a:satMod val="130000"/>
                  <a:shade val="90000"/>
                  <a:lumMod val="103000"/>
                </a:schemeClr>
              </a:gs>
              <a:gs pos="100000">
                <a:schemeClr val="bg1">
                  <a:shade val="63000"/>
                  <a:satMod val="12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1207D32F-C110-3444-1A47-698D6CCA32A4}"/>
              </a:ext>
            </a:extLst>
          </p:cNvPr>
          <p:cNvSpPr/>
          <p:nvPr/>
        </p:nvSpPr>
        <p:spPr>
          <a:xfrm>
            <a:off x="0" y="2484178"/>
            <a:ext cx="12192000" cy="27082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27457" y="169512"/>
            <a:ext cx="10935335" cy="5154857"/>
          </a:xfrm>
        </p:spPr>
        <p:txBody>
          <a:bodyPr anchor="t">
            <a:normAutofit/>
          </a:bodyPr>
          <a:lstStyle/>
          <a:p>
            <a:r>
              <a:rPr lang="pl-PL" sz="32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Polsko-Litewskie Forum Prawa Spółek i Prawa Gospodarczego. </a:t>
            </a:r>
            <a:r>
              <a:rPr lang="pl-PL" sz="28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Nowe rozwiązania prawne dotyczące funkcjonowania spółek </a:t>
            </a:r>
            <a:br>
              <a:rPr lang="pl-PL" sz="28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</a:br>
            <a:r>
              <a:rPr lang="pl-PL" sz="28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w prawie polskim i litewskim</a:t>
            </a:r>
            <a:br>
              <a:rPr lang="pl-PL" sz="3200" dirty="0">
                <a:latin typeface="+mn-lt"/>
                <a:cs typeface="Times New Roman" panose="02020603050405020304" pitchFamily="18" charset="0"/>
              </a:rPr>
            </a:br>
            <a:br>
              <a:rPr lang="pl-PL" sz="3200" dirty="0">
                <a:latin typeface="+mn-lt"/>
                <a:cs typeface="Times New Roman" panose="02020603050405020304" pitchFamily="18" charset="0"/>
              </a:rPr>
            </a:br>
            <a:r>
              <a:rPr lang="pl-PL" sz="2800" b="1" dirty="0">
                <a:latin typeface="+mn-lt"/>
                <a:cs typeface="Times New Roman" panose="02020603050405020304" pitchFamily="18" charset="0"/>
              </a:rPr>
              <a:t>Olsztyn 15-16 września 2023 r.</a:t>
            </a:r>
            <a:b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100" b="1" dirty="0">
                <a:latin typeface="+mn-lt"/>
                <a:cs typeface="Times New Roman" panose="02020603050405020304" pitchFamily="18" charset="0"/>
              </a:rPr>
              <a:t>PATRONAT HONOROWY</a:t>
            </a:r>
            <a:br>
              <a:rPr lang="pl-PL" sz="2800" b="1" dirty="0">
                <a:latin typeface="+mn-lt"/>
                <a:cs typeface="Times New Roman" panose="02020603050405020304" pitchFamily="18" charset="0"/>
              </a:rPr>
            </a:br>
            <a:br>
              <a:rPr lang="pl-PL" sz="2800" b="1" dirty="0">
                <a:latin typeface="+mn-lt"/>
                <a:cs typeface="Times New Roman" panose="02020603050405020304" pitchFamily="18" charset="0"/>
              </a:rPr>
            </a:br>
            <a:br>
              <a:rPr lang="pl-PL" sz="2800" b="1" dirty="0">
                <a:latin typeface="+mn-lt"/>
                <a:cs typeface="Times New Roman" panose="02020603050405020304" pitchFamily="18" charset="0"/>
              </a:rPr>
            </a:br>
            <a:br>
              <a:rPr lang="pl-PL" sz="2800" b="1" dirty="0">
                <a:latin typeface="+mn-lt"/>
                <a:cs typeface="Times New Roman" panose="02020603050405020304" pitchFamily="18" charset="0"/>
              </a:rPr>
            </a:br>
            <a:br>
              <a:rPr lang="pl-PL" sz="2800" b="1" dirty="0">
                <a:latin typeface="+mn-lt"/>
                <a:cs typeface="Times New Roman" panose="02020603050405020304" pitchFamily="18" charset="0"/>
              </a:rPr>
            </a:br>
            <a:r>
              <a:rPr lang="pl-PL" sz="1000" b="1" dirty="0">
                <a:latin typeface="+mn-lt"/>
                <a:cs typeface="Times New Roman" panose="02020603050405020304" pitchFamily="18" charset="0"/>
              </a:rPr>
              <a:t>PATRONAT MEDIALNY</a:t>
            </a:r>
            <a:br>
              <a:rPr lang="pl-PL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28800" y="5676681"/>
            <a:ext cx="7869676" cy="1280701"/>
          </a:xfrm>
          <a:noFill/>
        </p:spPr>
        <p:txBody>
          <a:bodyPr>
            <a:normAutofit/>
          </a:bodyPr>
          <a:lstStyle/>
          <a:p>
            <a:r>
              <a:rPr lang="pl-PL" sz="1200" dirty="0"/>
              <a:t>Projekt dofinansowano ze środków budżetu państwa w ramach programu „Doskonała Nauka” Ministra Edukacji i Nauki.</a:t>
            </a:r>
          </a:p>
          <a:p>
            <a:r>
              <a:rPr lang="pl-PL" sz="1200" dirty="0"/>
              <a:t>Nazwa Projektu: Polsko-Litewskie Forum Prawa Spółek i Prawa Gospodarczego (nr rej. DNK/SP/548941/2022).</a:t>
            </a:r>
          </a:p>
          <a:p>
            <a:r>
              <a:rPr lang="pl-PL" sz="1200" dirty="0"/>
              <a:t>Wartość dofinansowania: 22 660 zł. Całkowity koszt: 26 410,00zł.</a:t>
            </a:r>
          </a:p>
        </p:txBody>
      </p:sp>
      <p:pic>
        <p:nvPicPr>
          <p:cNvPr id="4" name="Obraz 3" descr="Obraz zawierający czerwony, Prostokąt, flaga, design&#10;&#10;Opis wygenerowany automatyczni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95" y="5566482"/>
            <a:ext cx="1558422" cy="98837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az 4" descr="Obraz zawierający zrzut ekranu, Czcionka, Grafika, design&#10;&#10;Opis wygenerowany automatyczni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0187" y="5109060"/>
            <a:ext cx="3180945" cy="18503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az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8740" y="2978988"/>
            <a:ext cx="1457863" cy="56270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az 6" descr="Obraz zawierający tekst, godło, logo, symbol&#10;&#10;Opis wygenerowany automatycznie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2736" y="3004802"/>
            <a:ext cx="2102719" cy="5368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az 7" descr="Obraz zawierający tekst, ssak, design&#10;&#10;Opis wygenerowany automatycznie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1588" y="2903519"/>
            <a:ext cx="1125788" cy="719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az 8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77295" y="2978988"/>
            <a:ext cx="1607315" cy="5627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az 9" descr="Obraz zawierający logo, Znak towarowy, Grafika, tekst&#10;&#10;Opis wygenerowany automatycznie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9225" y="4468555"/>
            <a:ext cx="1367155" cy="723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9331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DEE988-D963-D8E7-CA65-4FB0AAAB7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2616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endParaRPr lang="pl-PL" sz="2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„Stosunki majątkowe w Prostej Spółce Akcyjnej” </a:t>
            </a:r>
          </a:p>
          <a:p>
            <a:pPr marL="0" indent="0" algn="ctr">
              <a:buNone/>
            </a:pPr>
            <a:endParaRPr lang="pl-PL" sz="2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2800" i="1" dirty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pl-PL" sz="2800" i="1" dirty="0" err="1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Property</a:t>
            </a:r>
            <a:r>
              <a:rPr lang="pl-PL" sz="2800" i="1" dirty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relations in Prosta Spółka Akcyjna”</a:t>
            </a:r>
          </a:p>
          <a:p>
            <a:pPr marL="0" indent="0" algn="ctr">
              <a:buNone/>
            </a:pPr>
            <a:endParaRPr lang="pl-PL" sz="2800" dirty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pl-PL" sz="2800" dirty="0">
                <a:latin typeface="Arial Black" panose="020B0A04020102020204" pitchFamily="34" charset="0"/>
              </a:rPr>
              <a:t>dr Paweł Lewandowski</a:t>
            </a:r>
          </a:p>
          <a:p>
            <a:pPr marL="0" indent="0" algn="ctr">
              <a:buNone/>
            </a:pPr>
            <a:r>
              <a:rPr lang="pl-PL" dirty="0">
                <a:latin typeface="Arial Black" panose="020B0A04020102020204" pitchFamily="34" charset="0"/>
              </a:rPr>
              <a:t>Uniwersytet Warmińsko-Mazurski</a:t>
            </a:r>
            <a:endParaRPr lang="pl-PL" sz="2800" dirty="0">
              <a:latin typeface="Arial Black" panose="020B0A04020102020204" pitchFamily="34" charset="0"/>
            </a:endParaRPr>
          </a:p>
          <a:p>
            <a:endParaRPr lang="pl-PL" dirty="0"/>
          </a:p>
        </p:txBody>
      </p:sp>
      <p:pic>
        <p:nvPicPr>
          <p:cNvPr id="4" name="Obraz 3" descr="Obraz zawierający czerwony, Prostokąt, flaga, design&#10;&#10;Opis wygenerowany automatycznie">
            <a:extLst>
              <a:ext uri="{FF2B5EF4-FFF2-40B4-BE49-F238E27FC236}">
                <a16:creationId xmlns:a16="http://schemas.microsoft.com/office/drawing/2014/main" id="{69C6D677-18D0-CD57-6E5A-ACB59A763F2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95" y="5566482"/>
            <a:ext cx="1558422" cy="98837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odtytuł 2">
            <a:extLst>
              <a:ext uri="{FF2B5EF4-FFF2-40B4-BE49-F238E27FC236}">
                <a16:creationId xmlns:a16="http://schemas.microsoft.com/office/drawing/2014/main" id="{E71C515D-B9C0-D910-3D11-AECFA4544A3F}"/>
              </a:ext>
            </a:extLst>
          </p:cNvPr>
          <p:cNvSpPr txBox="1">
            <a:spLocks/>
          </p:cNvSpPr>
          <p:nvPr/>
        </p:nvSpPr>
        <p:spPr>
          <a:xfrm>
            <a:off x="1828800" y="5676681"/>
            <a:ext cx="7869676" cy="128070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Projekt dofinansowano ze środków budżetu państwa w ramach programu „Doskonała Nauka” Ministra Edukacji i Nauki.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Nazwa Projektu: Polsko-Litewskie Forum Prawa Spółek i Prawa Gospodarczego (nr rej. DNK/SP/548941/2022).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Wartość dofinansowania: 22 660 zł. Całkowity koszt: 26 410,00zł.</a:t>
            </a: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Obraz 5" descr="Obraz zawierający zrzut ekranu, Czcionka, Grafika, design&#10;&#10;Opis wygenerowany automatycznie">
            <a:extLst>
              <a:ext uri="{FF2B5EF4-FFF2-40B4-BE49-F238E27FC236}">
                <a16:creationId xmlns:a16="http://schemas.microsoft.com/office/drawing/2014/main" id="{1C2375EC-A1CB-6E36-5CA1-19444C8E56B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0187" y="5109060"/>
            <a:ext cx="3180945" cy="18503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9699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Obraz zawierający czerwony, Prostokąt, flaga, design&#10;&#10;Opis wygenerowany automatycznie">
            <a:extLst>
              <a:ext uri="{FF2B5EF4-FFF2-40B4-BE49-F238E27FC236}">
                <a16:creationId xmlns:a16="http://schemas.microsoft.com/office/drawing/2014/main" id="{69C6D677-18D0-CD57-6E5A-ACB59A763F2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95" y="5566482"/>
            <a:ext cx="1558422" cy="98837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odtytuł 2">
            <a:extLst>
              <a:ext uri="{FF2B5EF4-FFF2-40B4-BE49-F238E27FC236}">
                <a16:creationId xmlns:a16="http://schemas.microsoft.com/office/drawing/2014/main" id="{E71C515D-B9C0-D910-3D11-AECFA4544A3F}"/>
              </a:ext>
            </a:extLst>
          </p:cNvPr>
          <p:cNvSpPr txBox="1">
            <a:spLocks/>
          </p:cNvSpPr>
          <p:nvPr/>
        </p:nvSpPr>
        <p:spPr>
          <a:xfrm>
            <a:off x="1828800" y="5676681"/>
            <a:ext cx="7869676" cy="128070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Projekt dofinansowano ze środków budżetu państwa w ramach programu „Doskonała Nauka” Ministra Edukacji i Nauki.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Nazwa Projektu: Polsko-Litewskie Forum Prawa Spółek i Prawa Gospodarczego (nr rej. DNK/SP/548941/2022).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Wartość dofinansowania: 22 660 zł. Całkowity koszt: 26 410,00zł.</a:t>
            </a: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Obraz 5" descr="Obraz zawierający zrzut ekranu, Czcionka, Grafika, design&#10;&#10;Opis wygenerowany automatycznie">
            <a:extLst>
              <a:ext uri="{FF2B5EF4-FFF2-40B4-BE49-F238E27FC236}">
                <a16:creationId xmlns:a16="http://schemas.microsoft.com/office/drawing/2014/main" id="{1C2375EC-A1CB-6E36-5CA1-19444C8E56B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0187" y="5109060"/>
            <a:ext cx="3180945" cy="185036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Tabela 4">
            <a:extLst>
              <a:ext uri="{FF2B5EF4-FFF2-40B4-BE49-F238E27FC236}">
                <a16:creationId xmlns:a16="http://schemas.microsoft.com/office/drawing/2014/main" id="{F9D519D4-D4A1-D959-5376-D00A38BEBD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828847"/>
              </p:ext>
            </p:extLst>
          </p:nvPr>
        </p:nvGraphicFramePr>
        <p:xfrm>
          <a:off x="1153106" y="1213481"/>
          <a:ext cx="10224893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083735051"/>
                    </a:ext>
                  </a:extLst>
                </a:gridCol>
                <a:gridCol w="1307690">
                  <a:extLst>
                    <a:ext uri="{9D8B030D-6E8A-4147-A177-3AD203B41FA5}">
                      <a16:colId xmlns:a16="http://schemas.microsoft.com/office/drawing/2014/main" val="2264360495"/>
                    </a:ext>
                  </a:extLst>
                </a:gridCol>
                <a:gridCol w="2064775">
                  <a:extLst>
                    <a:ext uri="{9D8B030D-6E8A-4147-A177-3AD203B41FA5}">
                      <a16:colId xmlns:a16="http://schemas.microsoft.com/office/drawing/2014/main" val="3593043629"/>
                    </a:ext>
                  </a:extLst>
                </a:gridCol>
                <a:gridCol w="4541028">
                  <a:extLst>
                    <a:ext uri="{9D8B030D-6E8A-4147-A177-3AD203B41FA5}">
                      <a16:colId xmlns:a16="http://schemas.microsoft.com/office/drawing/2014/main" val="342787039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7047520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Lp.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(…)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Spółka z o.o.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Spółka akcyjna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551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Kapitał zakładowy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5.000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Kapitał akcyjny </a:t>
                      </a:r>
                      <a:r>
                        <a:rPr lang="pl-PL" sz="1400" dirty="0">
                          <a:sym typeface="Wingdings" panose="05000000000000000000" pitchFamily="2" charset="2"/>
                        </a:rPr>
                        <a:t> 1 zł. </a:t>
                      </a:r>
                      <a:r>
                        <a:rPr lang="pl-PL" sz="1400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Wysokość kapitału akcyjnego nie jest określana w umowie spółki. </a:t>
                      </a:r>
                      <a:endParaRPr lang="pl-PL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100.000 zł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8462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Wartość nominalna udziału/akcji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50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pl-PL" sz="1400" dirty="0"/>
                        <a:t>Akcje nie posiadają wartości nominalnej.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pl-PL" sz="1400" dirty="0"/>
                        <a:t>Akcje nie stanowią ułamka kapitału podstawowego (akcyjnego)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pl-PL" sz="1400" dirty="0"/>
                        <a:t>brak zakazu obejmowania akcji poniżej ich wartości nominalnej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1 gr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104492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pl-PL" dirty="0"/>
                        <a:t>3.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Wkłady do spółki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Wkłady pieniężne + wkłady niepieniężne art. 14 § 1 i 2 </a:t>
                      </a:r>
                      <a:r>
                        <a:rPr lang="pl-PL" sz="1400" dirty="0" err="1"/>
                        <a:t>k.s.h</a:t>
                      </a:r>
                      <a:r>
                        <a:rPr lang="pl-PL" sz="14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wkłady pieniężne lub niepieniężne. </a:t>
                      </a:r>
                      <a:r>
                        <a:rPr lang="pl-PL" sz="1400" dirty="0">
                          <a:solidFill>
                            <a:srgbClr val="FF0000"/>
                          </a:solidFill>
                        </a:rPr>
                        <a:t>Wkładem niepieniężnym na pokrycie akcji </a:t>
                      </a:r>
                      <a:r>
                        <a:rPr lang="pl-PL" sz="1400" b="1" dirty="0"/>
                        <a:t>może być </a:t>
                      </a:r>
                      <a:r>
                        <a:rPr lang="pl-PL" sz="1400" dirty="0">
                          <a:solidFill>
                            <a:srgbClr val="FF0000"/>
                          </a:solidFill>
                        </a:rPr>
                        <a:t>wszelki wkład mający wartość majątkową</a:t>
                      </a:r>
                      <a:r>
                        <a:rPr lang="pl-PL" sz="1400" dirty="0"/>
                        <a:t>, w szczególności świadczenie pracy lub usług.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Wkłady pieniężne + wkłady niepieniężne art. 14 § 1 i 2 </a:t>
                      </a:r>
                      <a:r>
                        <a:rPr lang="pl-PL" sz="1400" dirty="0" err="1"/>
                        <a:t>k.s.h</a:t>
                      </a:r>
                      <a:r>
                        <a:rPr lang="pl-PL" sz="14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717506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Kapitał zakładowy nie stanowi zapisu umownego, jego zmiana nie stanowi zmiany </a:t>
                      </a:r>
                      <a:r>
                        <a:rPr lang="pl-PL" sz="1400"/>
                        <a:t>umowy spółki.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733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3831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Obraz zawierający czerwony, Prostokąt, flaga, design&#10;&#10;Opis wygenerowany automatycznie">
            <a:extLst>
              <a:ext uri="{FF2B5EF4-FFF2-40B4-BE49-F238E27FC236}">
                <a16:creationId xmlns:a16="http://schemas.microsoft.com/office/drawing/2014/main" id="{69C6D677-18D0-CD57-6E5A-ACB59A763F2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95" y="5566482"/>
            <a:ext cx="1558422" cy="98837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odtytuł 2">
            <a:extLst>
              <a:ext uri="{FF2B5EF4-FFF2-40B4-BE49-F238E27FC236}">
                <a16:creationId xmlns:a16="http://schemas.microsoft.com/office/drawing/2014/main" id="{E71C515D-B9C0-D910-3D11-AECFA4544A3F}"/>
              </a:ext>
            </a:extLst>
          </p:cNvPr>
          <p:cNvSpPr txBox="1">
            <a:spLocks/>
          </p:cNvSpPr>
          <p:nvPr/>
        </p:nvSpPr>
        <p:spPr>
          <a:xfrm>
            <a:off x="1828800" y="5676681"/>
            <a:ext cx="7869676" cy="128070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Projekt dofinansowano ze środków budżetu państwa w ramach programu „Doskonała Nauka” Ministra Edukacji i Nauki.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Nazwa Projektu: Polsko-Litewskie Forum Prawa Spółek i Prawa Gospodarczego (nr rej. DNK/SP/548941/2022).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Wartość dofinansowania: 22 660 zł. Całkowity koszt: 26 410,00zł.</a:t>
            </a: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Obraz 5" descr="Obraz zawierający zrzut ekranu, Czcionka, Grafika, design&#10;&#10;Opis wygenerowany automatycznie">
            <a:extLst>
              <a:ext uri="{FF2B5EF4-FFF2-40B4-BE49-F238E27FC236}">
                <a16:creationId xmlns:a16="http://schemas.microsoft.com/office/drawing/2014/main" id="{1C2375EC-A1CB-6E36-5CA1-19444C8E56B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0187" y="5109060"/>
            <a:ext cx="3180945" cy="1850361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Obraz 1">
            <a:extLst>
              <a:ext uri="{FF2B5EF4-FFF2-40B4-BE49-F238E27FC236}">
                <a16:creationId xmlns:a16="http://schemas.microsoft.com/office/drawing/2014/main" id="{3F0A5841-F516-06B1-1D7A-14642DB1E3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38909" y="4743590"/>
            <a:ext cx="10553091" cy="432854"/>
          </a:xfrm>
          <a:prstGeom prst="rect">
            <a:avLst/>
          </a:prstGeom>
        </p:spPr>
      </p:pic>
      <p:pic>
        <p:nvPicPr>
          <p:cNvPr id="3" name="Symbol zastępczy zawartości 6" descr="Obraz zawierający tekst, linia, Czcionka, numer&#10;&#10;Opis wygenerowany automatycznie">
            <a:extLst>
              <a:ext uri="{FF2B5EF4-FFF2-40B4-BE49-F238E27FC236}">
                <a16:creationId xmlns:a16="http://schemas.microsoft.com/office/drawing/2014/main" id="{05D21742-4331-FC23-32DA-7C283D2E813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178" y="1431697"/>
            <a:ext cx="11560822" cy="3057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740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Obraz zawierający czerwony, Prostokąt, flaga, design&#10;&#10;Opis wygenerowany automatycznie">
            <a:extLst>
              <a:ext uri="{FF2B5EF4-FFF2-40B4-BE49-F238E27FC236}">
                <a16:creationId xmlns:a16="http://schemas.microsoft.com/office/drawing/2014/main" id="{69C6D677-18D0-CD57-6E5A-ACB59A763F2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95" y="5566482"/>
            <a:ext cx="1558422" cy="98837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odtytuł 2">
            <a:extLst>
              <a:ext uri="{FF2B5EF4-FFF2-40B4-BE49-F238E27FC236}">
                <a16:creationId xmlns:a16="http://schemas.microsoft.com/office/drawing/2014/main" id="{E71C515D-B9C0-D910-3D11-AECFA4544A3F}"/>
              </a:ext>
            </a:extLst>
          </p:cNvPr>
          <p:cNvSpPr txBox="1">
            <a:spLocks/>
          </p:cNvSpPr>
          <p:nvPr/>
        </p:nvSpPr>
        <p:spPr>
          <a:xfrm>
            <a:off x="1828800" y="5676681"/>
            <a:ext cx="7869676" cy="128070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Projekt dofinansowano ze środków budżetu państwa w ramach programu „Doskonała Nauka” Ministra Edukacji i Nauki.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Nazwa Projektu: Polsko-Litewskie Forum Prawa Spółek i Prawa Gospodarczego (nr rej. DNK/SP/548941/2022).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Wartość dofinansowania: 22 660 zł. Całkowity koszt: 26 410,00zł.</a:t>
            </a: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Obraz 5" descr="Obraz zawierający zrzut ekranu, Czcionka, Grafika, design&#10;&#10;Opis wygenerowany automatycznie">
            <a:extLst>
              <a:ext uri="{FF2B5EF4-FFF2-40B4-BE49-F238E27FC236}">
                <a16:creationId xmlns:a16="http://schemas.microsoft.com/office/drawing/2014/main" id="{1C2375EC-A1CB-6E36-5CA1-19444C8E56B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0187" y="5109060"/>
            <a:ext cx="3180945" cy="18503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46C02235-FF4F-AF24-5086-8F415BF7A2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6601" y="1039949"/>
            <a:ext cx="10516511" cy="435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461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96BE08-D85B-C111-58BD-B7B919429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564264A-C3AF-84CA-8536-85C273BF1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>
                <a:solidFill>
                  <a:srgbClr val="FF0000"/>
                </a:solidFill>
                <a:highlight>
                  <a:srgbClr val="FFFF00"/>
                </a:highlight>
              </a:rPr>
              <a:t>Dziękuję za uwagę </a:t>
            </a:r>
            <a:r>
              <a:rPr lang="pl-PL" dirty="0">
                <a:solidFill>
                  <a:srgbClr val="FF0000"/>
                </a:solidFill>
                <a:highlight>
                  <a:srgbClr val="FFFF00"/>
                </a:highlight>
                <a:sym typeface="Wingdings" panose="05000000000000000000" pitchFamily="2" charset="2"/>
              </a:rPr>
              <a:t></a:t>
            </a:r>
            <a:endParaRPr lang="pl-PL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18283748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470</Words>
  <Application>Microsoft Office PowerPoint</Application>
  <PresentationFormat>Panoramiczny</PresentationFormat>
  <Paragraphs>50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6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Times New Roman</vt:lpstr>
      <vt:lpstr>Wingdings</vt:lpstr>
      <vt:lpstr>Motyw pakietu Office</vt:lpstr>
      <vt:lpstr>1_Motyw pakietu Office</vt:lpstr>
      <vt:lpstr>Polsko-Litewskie Forum Prawa Spółek i Prawa Gospodarczego. Nowe rozwiązania prawne dotyczące funkcjonowania spółek  w prawie polskim i litewskim  Olsztyn 15-16 września 2023 r.  PATRONAT HONOROWY     PATRONAT MEDIALNY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”Polsko-Litewskie Forum Prawa Spółek i Prawa Gospodarczego.  Nowe rozwiązania prawne dotyczące funkcjonowania spółek  w prawie polskim i litewskim”</dc:title>
  <dc:creator>Paweł Lewandowski</dc:creator>
  <cp:lastModifiedBy>Jakub Zięty</cp:lastModifiedBy>
  <cp:revision>7</cp:revision>
  <dcterms:created xsi:type="dcterms:W3CDTF">2023-09-13T13:43:00Z</dcterms:created>
  <dcterms:modified xsi:type="dcterms:W3CDTF">2024-01-16T15:22:32Z</dcterms:modified>
</cp:coreProperties>
</file>