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0" r:id="rId5"/>
    <p:sldId id="261" r:id="rId6"/>
    <p:sldId id="262" r:id="rId7"/>
    <p:sldId id="258" r:id="rId8"/>
    <p:sldId id="265" r:id="rId9"/>
    <p:sldId id="264" r:id="rId10"/>
    <p:sldId id="266" r:id="rId1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878687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264873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89869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48932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2155405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747484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848377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3261907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371569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358579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3CC09857-EF9E-4CBD-A04E-7412600E0542}" type="datetimeFigureOut">
              <a:rPr lang="pl-PL" smtClean="0"/>
              <a:pPr/>
              <a:t>2023-09-15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978F019-DA86-45BF-9B77-91454E6B0A94}" type="slidenum">
              <a:rPr lang="pl-PL" smtClean="0"/>
              <a:pPr/>
              <a:t>‹#›</a:t>
            </a:fld>
            <a:endParaRPr lang="pl-PL"/>
          </a:p>
        </p:txBody>
      </p:sp>
    </p:spTree>
    <p:extLst>
      <p:ext uri="{BB962C8B-B14F-4D97-AF65-F5344CB8AC3E}">
        <p14:creationId xmlns:p14="http://schemas.microsoft.com/office/powerpoint/2010/main" val="2997097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09857-EF9E-4CBD-A04E-7412600E0542}" type="datetimeFigureOut">
              <a:rPr lang="pl-PL" smtClean="0"/>
              <a:pPr/>
              <a:t>2023-09-15</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8F019-DA86-45BF-9B77-91454E6B0A94}" type="slidenum">
              <a:rPr lang="pl-PL" smtClean="0"/>
              <a:pPr/>
              <a:t>‹#›</a:t>
            </a:fld>
            <a:endParaRPr lang="pl-PL"/>
          </a:p>
        </p:txBody>
      </p:sp>
    </p:spTree>
    <p:extLst>
      <p:ext uri="{BB962C8B-B14F-4D97-AF65-F5344CB8AC3E}">
        <p14:creationId xmlns:p14="http://schemas.microsoft.com/office/powerpoint/2010/main" val="3369967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rostokąt 12">
            <a:extLst>
              <a:ext uri="{FF2B5EF4-FFF2-40B4-BE49-F238E27FC236}">
                <a16:creationId xmlns:a16="http://schemas.microsoft.com/office/drawing/2014/main" id="{E545BE6B-7EDC-5BCB-DE86-DECFA728A318}"/>
              </a:ext>
            </a:extLst>
          </p:cNvPr>
          <p:cNvSpPr/>
          <p:nvPr/>
        </p:nvSpPr>
        <p:spPr>
          <a:xfrm>
            <a:off x="-1749" y="0"/>
            <a:ext cx="12193749" cy="2484177"/>
          </a:xfrm>
          <a:prstGeom prst="rect">
            <a:avLst/>
          </a:prstGeom>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1207D32F-C110-3444-1A47-698D6CCA32A4}"/>
              </a:ext>
            </a:extLst>
          </p:cNvPr>
          <p:cNvSpPr/>
          <p:nvPr/>
        </p:nvSpPr>
        <p:spPr>
          <a:xfrm>
            <a:off x="0" y="2484178"/>
            <a:ext cx="12192000" cy="270827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ctrTitle"/>
          </p:nvPr>
        </p:nvSpPr>
        <p:spPr>
          <a:xfrm>
            <a:off x="627457" y="169512"/>
            <a:ext cx="10935335" cy="5154857"/>
          </a:xfrm>
        </p:spPr>
        <p:txBody>
          <a:bodyPr anchor="t">
            <a:normAutofit/>
          </a:bodyPr>
          <a:lstStyle/>
          <a:p>
            <a:r>
              <a:rPr lang="pl-PL" sz="3200" b="1" dirty="0">
                <a:solidFill>
                  <a:schemeClr val="accent1">
                    <a:lumMod val="50000"/>
                  </a:schemeClr>
                </a:solidFill>
                <a:latin typeface="+mn-lt"/>
                <a:cs typeface="Times New Roman" panose="02020603050405020304" pitchFamily="18" charset="0"/>
              </a:rPr>
              <a:t>Polsko-Litewskie Forum Prawa Spółek i Prawa Gospodarczego. </a:t>
            </a:r>
            <a:r>
              <a:rPr lang="pl-PL" sz="2800" b="1" dirty="0">
                <a:solidFill>
                  <a:schemeClr val="accent1">
                    <a:lumMod val="50000"/>
                  </a:schemeClr>
                </a:solidFill>
                <a:latin typeface="+mn-lt"/>
                <a:cs typeface="Times New Roman" panose="02020603050405020304" pitchFamily="18" charset="0"/>
              </a:rPr>
              <a:t>Nowe rozwiązania prawne dotyczące funkcjonowania spółek </a:t>
            </a:r>
            <a:br>
              <a:rPr lang="pl-PL" sz="2800" b="1" dirty="0">
                <a:solidFill>
                  <a:schemeClr val="accent1">
                    <a:lumMod val="50000"/>
                  </a:schemeClr>
                </a:solidFill>
                <a:latin typeface="+mn-lt"/>
                <a:cs typeface="Times New Roman" panose="02020603050405020304" pitchFamily="18" charset="0"/>
              </a:rPr>
            </a:br>
            <a:r>
              <a:rPr lang="pl-PL" sz="2800" b="1" dirty="0">
                <a:solidFill>
                  <a:schemeClr val="accent1">
                    <a:lumMod val="50000"/>
                  </a:schemeClr>
                </a:solidFill>
                <a:latin typeface="+mn-lt"/>
                <a:cs typeface="Times New Roman" panose="02020603050405020304" pitchFamily="18" charset="0"/>
              </a:rPr>
              <a:t>w prawie polskim i litewskim</a:t>
            </a:r>
            <a:br>
              <a:rPr lang="pl-PL" sz="3200" dirty="0">
                <a:latin typeface="+mn-lt"/>
                <a:cs typeface="Times New Roman" panose="02020603050405020304" pitchFamily="18" charset="0"/>
              </a:rPr>
            </a:br>
            <a:br>
              <a:rPr lang="pl-PL" sz="3200" dirty="0">
                <a:latin typeface="+mn-lt"/>
                <a:cs typeface="Times New Roman" panose="02020603050405020304" pitchFamily="18" charset="0"/>
              </a:rPr>
            </a:br>
            <a:r>
              <a:rPr lang="pl-PL" sz="2800" b="1" dirty="0">
                <a:latin typeface="+mn-lt"/>
                <a:cs typeface="Times New Roman" panose="02020603050405020304" pitchFamily="18" charset="0"/>
              </a:rPr>
              <a:t>Olsztyn 15-16 września 2023 r.</a:t>
            </a:r>
            <a:br>
              <a:rPr lang="pl-PL" sz="2800" b="1" dirty="0">
                <a:latin typeface="Times New Roman" panose="02020603050405020304" pitchFamily="18" charset="0"/>
                <a:cs typeface="Times New Roman" panose="02020603050405020304" pitchFamily="18" charset="0"/>
              </a:rPr>
            </a:br>
            <a:br>
              <a:rPr lang="pl-PL" sz="1100" b="1" dirty="0">
                <a:latin typeface="Times New Roman" panose="02020603050405020304" pitchFamily="18" charset="0"/>
                <a:cs typeface="Times New Roman" panose="02020603050405020304" pitchFamily="18" charset="0"/>
              </a:rPr>
            </a:br>
            <a:r>
              <a:rPr lang="pl-PL" sz="1100" b="1" dirty="0">
                <a:latin typeface="+mn-lt"/>
                <a:cs typeface="Times New Roman" panose="02020603050405020304" pitchFamily="18" charset="0"/>
              </a:rPr>
              <a:t>PATRONAT HONOROWY</a:t>
            </a:r>
            <a:br>
              <a:rPr lang="pl-PL" sz="2800" b="1" dirty="0">
                <a:latin typeface="+mn-lt"/>
                <a:cs typeface="Times New Roman" panose="02020603050405020304" pitchFamily="18" charset="0"/>
              </a:rPr>
            </a:br>
            <a:br>
              <a:rPr lang="pl-PL" sz="2800" b="1" dirty="0">
                <a:latin typeface="+mn-lt"/>
                <a:cs typeface="Times New Roman" panose="02020603050405020304" pitchFamily="18" charset="0"/>
              </a:rPr>
            </a:br>
            <a:br>
              <a:rPr lang="pl-PL" sz="2800" b="1" dirty="0">
                <a:latin typeface="+mn-lt"/>
                <a:cs typeface="Times New Roman" panose="02020603050405020304" pitchFamily="18" charset="0"/>
              </a:rPr>
            </a:br>
            <a:br>
              <a:rPr lang="pl-PL" sz="2800" b="1" dirty="0">
                <a:latin typeface="+mn-lt"/>
                <a:cs typeface="Times New Roman" panose="02020603050405020304" pitchFamily="18" charset="0"/>
              </a:rPr>
            </a:br>
            <a:br>
              <a:rPr lang="pl-PL" sz="2800" b="1" dirty="0">
                <a:latin typeface="+mn-lt"/>
                <a:cs typeface="Times New Roman" panose="02020603050405020304" pitchFamily="18" charset="0"/>
              </a:rPr>
            </a:br>
            <a:r>
              <a:rPr lang="pl-PL" sz="1000" b="1" dirty="0">
                <a:latin typeface="+mn-lt"/>
                <a:cs typeface="Times New Roman" panose="02020603050405020304" pitchFamily="18" charset="0"/>
              </a:rPr>
              <a:t>PATRONAT MEDIALNY</a:t>
            </a:r>
            <a:br>
              <a:rPr lang="pl-PL" sz="1000" b="1" dirty="0">
                <a:latin typeface="Times New Roman" panose="02020603050405020304" pitchFamily="18" charset="0"/>
                <a:cs typeface="Times New Roman" panose="02020603050405020304" pitchFamily="18" charset="0"/>
              </a:rPr>
            </a:br>
            <a:br>
              <a:rPr lang="pl-PL" sz="1000" b="1" dirty="0">
                <a:latin typeface="Times New Roman" panose="02020603050405020304" pitchFamily="18" charset="0"/>
                <a:cs typeface="Times New Roman" panose="02020603050405020304" pitchFamily="18" charset="0"/>
              </a:rPr>
            </a:br>
            <a:endParaRPr lang="pl-PL" sz="1000" dirty="0">
              <a:latin typeface="Times New Roman" panose="02020603050405020304" pitchFamily="18" charset="0"/>
              <a:cs typeface="Times New Roman" panose="02020603050405020304" pitchFamily="18" charset="0"/>
            </a:endParaRPr>
          </a:p>
        </p:txBody>
      </p:sp>
      <p:sp>
        <p:nvSpPr>
          <p:cNvPr id="3" name="Podtytuł 2"/>
          <p:cNvSpPr>
            <a:spLocks noGrp="1"/>
          </p:cNvSpPr>
          <p:nvPr>
            <p:ph type="subTitle" idx="1"/>
          </p:nvPr>
        </p:nvSpPr>
        <p:spPr>
          <a:xfrm>
            <a:off x="1828800" y="5676681"/>
            <a:ext cx="7869676" cy="1280701"/>
          </a:xfrm>
          <a:noFill/>
        </p:spPr>
        <p:txBody>
          <a:bodyPr>
            <a:normAutofit/>
          </a:bodyPr>
          <a:lstStyle/>
          <a:p>
            <a:r>
              <a:rPr lang="pl-PL" sz="1200" dirty="0"/>
              <a:t>Projekt dofinansowano ze środków budżetu państwa w ramach programu „Doskonała Nauka” Ministra Edukacji i Nauki.</a:t>
            </a:r>
          </a:p>
          <a:p>
            <a:r>
              <a:rPr lang="pl-PL" sz="1200" dirty="0"/>
              <a:t>Nazwa Projektu: Polsko-Litewskie Forum Prawa Spółek i Prawa Gospodarczego (nr rej. DNK/SP/548941/2022).</a:t>
            </a:r>
          </a:p>
          <a:p>
            <a:r>
              <a:rPr lang="pl-PL" sz="1200" dirty="0"/>
              <a:t>Wartość dofinansowania: 22 660 zł. Całkowity koszt: 26 410,00zł.</a:t>
            </a:r>
          </a:p>
        </p:txBody>
      </p:sp>
      <p:pic>
        <p:nvPicPr>
          <p:cNvPr id="4" name="Obraz 3" descr="Obraz zawierający czerwony, Prostokąt, flaga, design&#10;&#10;Opis wygenerowany automatyczni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895" y="5566482"/>
            <a:ext cx="1558422" cy="988372"/>
          </a:xfrm>
          <a:prstGeom prst="rect">
            <a:avLst/>
          </a:prstGeom>
          <a:noFill/>
          <a:ln>
            <a:noFill/>
          </a:ln>
        </p:spPr>
      </p:pic>
      <p:pic>
        <p:nvPicPr>
          <p:cNvPr id="5" name="Obraz 4" descr="Obraz zawierający zrzut ekranu, Czcionka, Grafika, design&#10;&#10;Opis wygenerowany automatyczni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80187" y="5109060"/>
            <a:ext cx="3180945" cy="1850361"/>
          </a:xfrm>
          <a:prstGeom prst="rect">
            <a:avLst/>
          </a:prstGeom>
          <a:noFill/>
          <a:ln>
            <a:noFill/>
          </a:ln>
        </p:spPr>
      </p:pic>
      <p:pic>
        <p:nvPicPr>
          <p:cNvPr id="6" name="Obraz 5"/>
          <p:cNvPicPr/>
          <p:nvPr/>
        </p:nvPicPr>
        <p:blipFill>
          <a:blip r:embed="rId4" cstate="print">
            <a:extLst>
              <a:ext uri="{28A0092B-C50C-407E-A947-70E740481C1C}">
                <a14:useLocalDpi xmlns:a14="http://schemas.microsoft.com/office/drawing/2010/main" val="0"/>
              </a:ext>
            </a:extLst>
          </a:blip>
          <a:stretch>
            <a:fillRect/>
          </a:stretch>
        </p:blipFill>
        <p:spPr bwMode="auto">
          <a:xfrm>
            <a:off x="698740" y="2978988"/>
            <a:ext cx="1457863" cy="562706"/>
          </a:xfrm>
          <a:prstGeom prst="rect">
            <a:avLst/>
          </a:prstGeom>
          <a:noFill/>
          <a:ln>
            <a:noFill/>
          </a:ln>
        </p:spPr>
      </p:pic>
      <p:pic>
        <p:nvPicPr>
          <p:cNvPr id="7" name="Obraz 6" descr="Obraz zawierający tekst, godło, logo, symbol&#10;&#10;Opis wygenerowany automatyczni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12736" y="3004802"/>
            <a:ext cx="2102719" cy="536892"/>
          </a:xfrm>
          <a:prstGeom prst="rect">
            <a:avLst/>
          </a:prstGeom>
          <a:noFill/>
          <a:ln>
            <a:noFill/>
          </a:ln>
        </p:spPr>
      </p:pic>
      <p:pic>
        <p:nvPicPr>
          <p:cNvPr id="8" name="Obraz 7" descr="Obraz zawierający tekst, ssak, design&#10;&#10;Opis wygenerowany automatycznie"/>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71588" y="2903519"/>
            <a:ext cx="1125788" cy="719575"/>
          </a:xfrm>
          <a:prstGeom prst="rect">
            <a:avLst/>
          </a:prstGeom>
          <a:noFill/>
          <a:ln>
            <a:noFill/>
          </a:ln>
        </p:spPr>
      </p:pic>
      <p:pic>
        <p:nvPicPr>
          <p:cNvPr id="9" name="Obraz 8"/>
          <p:cNvPicPr/>
          <p:nvPr/>
        </p:nvPicPr>
        <p:blipFill>
          <a:blip r:embed="rId7" cstate="print">
            <a:extLst>
              <a:ext uri="{28A0092B-C50C-407E-A947-70E740481C1C}">
                <a14:useLocalDpi xmlns:a14="http://schemas.microsoft.com/office/drawing/2010/main" val="0"/>
              </a:ext>
            </a:extLst>
          </a:blip>
          <a:stretch>
            <a:fillRect/>
          </a:stretch>
        </p:blipFill>
        <p:spPr bwMode="auto">
          <a:xfrm>
            <a:off x="8977295" y="2978988"/>
            <a:ext cx="1607315" cy="562706"/>
          </a:xfrm>
          <a:prstGeom prst="rect">
            <a:avLst/>
          </a:prstGeom>
          <a:noFill/>
          <a:ln>
            <a:noFill/>
          </a:ln>
        </p:spPr>
      </p:pic>
      <p:pic>
        <p:nvPicPr>
          <p:cNvPr id="10" name="Obraz 9" descr="Obraz zawierający logo, Znak towarowy, Grafika, tekst&#10;&#10;Opis wygenerowany automatyczni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59225" y="4468555"/>
            <a:ext cx="1367155" cy="723900"/>
          </a:xfrm>
          <a:prstGeom prst="rect">
            <a:avLst/>
          </a:prstGeom>
          <a:noFill/>
          <a:ln>
            <a:noFill/>
          </a:ln>
        </p:spPr>
      </p:pic>
    </p:spTree>
    <p:extLst>
      <p:ext uri="{BB962C8B-B14F-4D97-AF65-F5344CB8AC3E}">
        <p14:creationId xmlns:p14="http://schemas.microsoft.com/office/powerpoint/2010/main" val="3239331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90CBDEF-8917-4288-6347-A9C9DCF89B28}"/>
              </a:ext>
            </a:extLst>
          </p:cNvPr>
          <p:cNvSpPr>
            <a:spLocks noGrp="1"/>
          </p:cNvSpPr>
          <p:nvPr>
            <p:ph idx="1"/>
          </p:nvPr>
        </p:nvSpPr>
        <p:spPr>
          <a:xfrm>
            <a:off x="640080" y="701040"/>
            <a:ext cx="10779760" cy="5293360"/>
          </a:xfrm>
        </p:spPr>
        <p:txBody>
          <a:bodyPr>
            <a:normAutofit/>
          </a:bodyPr>
          <a:lstStyle/>
          <a:p>
            <a:pPr marL="0" indent="0">
              <a:lnSpc>
                <a:spcPct val="107000"/>
              </a:lnSpc>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Will a simple joint-stock company replace a limited liability company?</a:t>
            </a:r>
            <a:endParaRPr lang="pl-PL"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pl-PL"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Limited liability </a:t>
            </a:r>
            <a:r>
              <a:rPr lang="pl-PL" dirty="0" err="1">
                <a:effectLst/>
                <a:latin typeface="Times New Roman" panose="02020603050405020304" pitchFamily="18" charset="0"/>
                <a:ea typeface="Calibri" panose="020F0502020204030204" pitchFamily="34" charset="0"/>
                <a:cs typeface="Times New Roman" panose="02020603050405020304" pitchFamily="18" charset="0"/>
              </a:rPr>
              <a:t>company</a:t>
            </a:r>
            <a:r>
              <a:rPr lang="pl-PL"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will still remain the basic form of running a company in Poland. </a:t>
            </a:r>
          </a:p>
          <a:p>
            <a:pPr marL="0" indent="0">
              <a:lnSpc>
                <a:spcPct val="107000"/>
              </a:lnSpc>
              <a:spcAft>
                <a:spcPts val="800"/>
              </a:spcAft>
              <a:buNone/>
            </a:pPr>
            <a:r>
              <a:rPr lang="pl-PL" dirty="0">
                <a:effectLst/>
                <a:latin typeface="Times New Roman" panose="02020603050405020304" pitchFamily="18" charset="0"/>
                <a:ea typeface="Calibri" panose="020F0502020204030204" pitchFamily="34" charset="0"/>
                <a:cs typeface="Times New Roman" panose="02020603050405020304" pitchFamily="18" charset="0"/>
              </a:rPr>
              <a:t>BUT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 simple joint-stock company may be attractive to startups in the new technology industry. It is also more understandable for foreign investors. Contributions to such a company are more flexible than to a limited liability company and there’s a possibility to easily capitalize on the partner's own work.</a:t>
            </a:r>
          </a:p>
          <a:p>
            <a:pPr marL="0" indent="0">
              <a:lnSpc>
                <a:spcPct val="107000"/>
              </a:lnSpc>
              <a:spcAft>
                <a:spcPts val="800"/>
              </a:spcAft>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447581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CDEE988-D963-D8E7-CA65-4FB0AAAB7616}"/>
              </a:ext>
            </a:extLst>
          </p:cNvPr>
          <p:cNvSpPr>
            <a:spLocks noGrp="1"/>
          </p:cNvSpPr>
          <p:nvPr>
            <p:ph idx="1"/>
          </p:nvPr>
        </p:nvSpPr>
        <p:spPr>
          <a:xfrm>
            <a:off x="838200" y="826994"/>
            <a:ext cx="10515600" cy="4739489"/>
          </a:xfrm>
        </p:spPr>
        <p:txBody>
          <a:bodyPr>
            <a:normAutofit/>
          </a:bodyPr>
          <a:lstStyle/>
          <a:p>
            <a:pPr marL="0" indent="0">
              <a:buNone/>
            </a:pPr>
            <a:r>
              <a:rPr lang="pl-PL" sz="2000" dirty="0"/>
              <a:t>Anna Kledyńska </a:t>
            </a:r>
            <a:r>
              <a:rPr lang="pl-PL" sz="2000" dirty="0" err="1"/>
              <a:t>PhD</a:t>
            </a:r>
            <a:endParaRPr lang="pl-PL" sz="2000" dirty="0"/>
          </a:p>
          <a:p>
            <a:pPr marL="0" indent="0">
              <a:buNone/>
            </a:pPr>
            <a:r>
              <a:rPr lang="en-US" sz="2000" dirty="0"/>
              <a:t>Department of Civil Law and Private International Law</a:t>
            </a:r>
            <a:endParaRPr lang="pl-PL" sz="2000" dirty="0"/>
          </a:p>
          <a:p>
            <a:pPr marL="0" indent="0">
              <a:buNone/>
            </a:pPr>
            <a:r>
              <a:rPr lang="pl-PL" sz="2000" dirty="0" err="1"/>
              <a:t>Facullty</a:t>
            </a:r>
            <a:r>
              <a:rPr lang="pl-PL" sz="2000" dirty="0"/>
              <a:t> od Law and Administration </a:t>
            </a:r>
          </a:p>
          <a:p>
            <a:pPr marL="0" indent="0">
              <a:buNone/>
            </a:pPr>
            <a:r>
              <a:rPr lang="pl-PL" sz="2000" dirty="0"/>
              <a:t>University of Warmia and Mazury in Olsztyn</a:t>
            </a:r>
          </a:p>
          <a:p>
            <a:pPr marL="0" indent="0">
              <a:buNone/>
            </a:pPr>
            <a:endParaRPr lang="pl-PL" dirty="0"/>
          </a:p>
          <a:p>
            <a:pPr marL="0" indent="0" algn="ctr">
              <a:buNone/>
            </a:pPr>
            <a:r>
              <a:rPr lang="pl-PL" sz="3600" dirty="0"/>
              <a:t> Business form </a:t>
            </a:r>
            <a:r>
              <a:rPr lang="pl-PL" sz="3600" dirty="0" err="1"/>
              <a:t>dedicated</a:t>
            </a:r>
            <a:r>
              <a:rPr lang="pl-PL" sz="3600" dirty="0"/>
              <a:t> for </a:t>
            </a:r>
            <a:r>
              <a:rPr lang="pl-PL" sz="3600" dirty="0" err="1"/>
              <a:t>innovative</a:t>
            </a:r>
            <a:r>
              <a:rPr lang="pl-PL" sz="3600" dirty="0"/>
              <a:t> </a:t>
            </a:r>
            <a:r>
              <a:rPr lang="pl-PL" sz="3600" dirty="0" err="1"/>
              <a:t>activities</a:t>
            </a:r>
            <a:r>
              <a:rPr lang="en-US" sz="3600" dirty="0"/>
              <a:t> </a:t>
            </a:r>
          </a:p>
        </p:txBody>
      </p:sp>
      <p:pic>
        <p:nvPicPr>
          <p:cNvPr id="4" name="Obraz 3" descr="Obraz zawierający czerwony, Prostokąt, flaga, design&#10;&#10;Opis wygenerowany automatycznie">
            <a:extLst>
              <a:ext uri="{FF2B5EF4-FFF2-40B4-BE49-F238E27FC236}">
                <a16:creationId xmlns:a16="http://schemas.microsoft.com/office/drawing/2014/main" id="{69C6D677-18D0-CD57-6E5A-ACB59A763F2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895" y="5566482"/>
            <a:ext cx="1558422" cy="988372"/>
          </a:xfrm>
          <a:prstGeom prst="rect">
            <a:avLst/>
          </a:prstGeom>
          <a:noFill/>
          <a:ln>
            <a:noFill/>
          </a:ln>
        </p:spPr>
      </p:pic>
      <p:sp>
        <p:nvSpPr>
          <p:cNvPr id="5" name="Podtytuł 2">
            <a:extLst>
              <a:ext uri="{FF2B5EF4-FFF2-40B4-BE49-F238E27FC236}">
                <a16:creationId xmlns:a16="http://schemas.microsoft.com/office/drawing/2014/main" id="{E71C515D-B9C0-D910-3D11-AECFA4544A3F}"/>
              </a:ext>
            </a:extLst>
          </p:cNvPr>
          <p:cNvSpPr txBox="1">
            <a:spLocks/>
          </p:cNvSpPr>
          <p:nvPr/>
        </p:nvSpPr>
        <p:spPr>
          <a:xfrm>
            <a:off x="1828800" y="5676681"/>
            <a:ext cx="7869676" cy="1280701"/>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pl-PL" sz="1200" dirty="0"/>
              <a:t>Projekt dofinansowano ze środków budżetu państwa w ramach programu „Doskonała Nauka” Ministra Edukacji i Nauki.</a:t>
            </a:r>
          </a:p>
          <a:p>
            <a:pPr marL="0" indent="0" algn="ctr">
              <a:buNone/>
            </a:pPr>
            <a:r>
              <a:rPr lang="pl-PL" sz="1200" dirty="0"/>
              <a:t>Nazwa Projektu: Polsko-Litewskie Forum Prawa Spółek i Prawa Gospodarczego (nr rej. DNK/SP/548941/2022).</a:t>
            </a:r>
          </a:p>
          <a:p>
            <a:pPr marL="0" indent="0" algn="ctr">
              <a:buNone/>
            </a:pPr>
            <a:r>
              <a:rPr lang="pl-PL" sz="1200" dirty="0"/>
              <a:t>Wartość dofinansowania: 22 660 zł. Całkowity koszt: 26 410,00zł.</a:t>
            </a:r>
          </a:p>
        </p:txBody>
      </p:sp>
      <p:pic>
        <p:nvPicPr>
          <p:cNvPr id="6" name="Obraz 5" descr="Obraz zawierający zrzut ekranu, Czcionka, Grafika, design&#10;&#10;Opis wygenerowany automatycznie">
            <a:extLst>
              <a:ext uri="{FF2B5EF4-FFF2-40B4-BE49-F238E27FC236}">
                <a16:creationId xmlns:a16="http://schemas.microsoft.com/office/drawing/2014/main" id="{1C2375EC-A1CB-6E36-5CA1-19444C8E56B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80187" y="5109060"/>
            <a:ext cx="3180945" cy="1850361"/>
          </a:xfrm>
          <a:prstGeom prst="rect">
            <a:avLst/>
          </a:prstGeom>
          <a:noFill/>
          <a:ln>
            <a:noFill/>
          </a:ln>
        </p:spPr>
      </p:pic>
    </p:spTree>
    <p:extLst>
      <p:ext uri="{BB962C8B-B14F-4D97-AF65-F5344CB8AC3E}">
        <p14:creationId xmlns:p14="http://schemas.microsoft.com/office/powerpoint/2010/main" val="1429699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CDEE988-D963-D8E7-CA65-4FB0AAAB7616}"/>
              </a:ext>
            </a:extLst>
          </p:cNvPr>
          <p:cNvSpPr>
            <a:spLocks noGrp="1"/>
          </p:cNvSpPr>
          <p:nvPr>
            <p:ph idx="1"/>
          </p:nvPr>
        </p:nvSpPr>
        <p:spPr>
          <a:xfrm>
            <a:off x="838200" y="796514"/>
            <a:ext cx="10515600" cy="4739489"/>
          </a:xfrm>
        </p:spPr>
        <p:txBody>
          <a:bodyPr>
            <a:normAutofit/>
          </a:bodyPr>
          <a:lstStyle/>
          <a:p>
            <a:pPr marL="0" indent="0">
              <a:buNone/>
            </a:pPr>
            <a:endParaRPr lang="pl-PL" dirty="0"/>
          </a:p>
          <a:p>
            <a:pPr marL="0" indent="0">
              <a:buNone/>
            </a:pPr>
            <a:r>
              <a:rPr lang="en-US" dirty="0"/>
              <a:t>Art</a:t>
            </a:r>
            <a:r>
              <a:rPr lang="pl-PL" dirty="0"/>
              <a:t>.</a:t>
            </a:r>
            <a:r>
              <a:rPr lang="en-US" dirty="0"/>
              <a:t> 2 par. 1 point 3 Act of May 30</a:t>
            </a:r>
            <a:r>
              <a:rPr lang="pl-PL" dirty="0"/>
              <a:t>th</a:t>
            </a:r>
            <a:r>
              <a:rPr lang="en-US" dirty="0"/>
              <a:t>, 2008 on certain forms of supporting innovative activities</a:t>
            </a:r>
          </a:p>
          <a:p>
            <a:pPr marL="0" indent="0">
              <a:buNone/>
            </a:pPr>
            <a:r>
              <a:rPr lang="en-US" b="1" dirty="0"/>
              <a:t>innovative activity </a:t>
            </a:r>
            <a:r>
              <a:rPr lang="en-US" dirty="0"/>
              <a:t>- activity involving the development of new technology and</a:t>
            </a:r>
            <a:r>
              <a:rPr lang="pl-PL" dirty="0"/>
              <a:t>,</a:t>
            </a:r>
            <a:r>
              <a:rPr lang="en-US" dirty="0"/>
              <a:t> based on it, the production of new or significantly improved goods, processes or services</a:t>
            </a:r>
            <a:endParaRPr lang="pl-PL" dirty="0"/>
          </a:p>
          <a:p>
            <a:pPr marL="0" indent="0">
              <a:buNone/>
            </a:pPr>
            <a:endParaRPr lang="pl-PL" dirty="0"/>
          </a:p>
          <a:p>
            <a:pPr marL="0" indent="0" algn="just">
              <a:buNone/>
            </a:pPr>
            <a:r>
              <a:rPr lang="pl-PL" dirty="0"/>
              <a:t>I</a:t>
            </a:r>
            <a:r>
              <a:rPr lang="en-US" dirty="0" err="1"/>
              <a:t>ncludes</a:t>
            </a:r>
            <a:r>
              <a:rPr lang="en-US" dirty="0"/>
              <a:t> all development, financial and commercial activities undertaken by the enterprise, </a:t>
            </a:r>
            <a:r>
              <a:rPr lang="pl-PL" dirty="0"/>
              <a:t>and </a:t>
            </a:r>
            <a:r>
              <a:rPr lang="en-US" dirty="0"/>
              <a:t>aimed at creating innovations for the enterprise.</a:t>
            </a:r>
          </a:p>
        </p:txBody>
      </p:sp>
      <p:sp>
        <p:nvSpPr>
          <p:cNvPr id="5" name="Podtytuł 2">
            <a:extLst>
              <a:ext uri="{FF2B5EF4-FFF2-40B4-BE49-F238E27FC236}">
                <a16:creationId xmlns:a16="http://schemas.microsoft.com/office/drawing/2014/main" id="{E71C515D-B9C0-D910-3D11-AECFA4544A3F}"/>
              </a:ext>
            </a:extLst>
          </p:cNvPr>
          <p:cNvSpPr txBox="1">
            <a:spLocks/>
          </p:cNvSpPr>
          <p:nvPr/>
        </p:nvSpPr>
        <p:spPr>
          <a:xfrm>
            <a:off x="7823200" y="6360160"/>
            <a:ext cx="1875276" cy="59722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pl-PL" sz="1200" dirty="0"/>
          </a:p>
        </p:txBody>
      </p:sp>
    </p:spTree>
    <p:extLst>
      <p:ext uri="{BB962C8B-B14F-4D97-AF65-F5344CB8AC3E}">
        <p14:creationId xmlns:p14="http://schemas.microsoft.com/office/powerpoint/2010/main" val="1537512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CDEE988-D963-D8E7-CA65-4FB0AAAB7616}"/>
              </a:ext>
            </a:extLst>
          </p:cNvPr>
          <p:cNvSpPr>
            <a:spLocks noGrp="1"/>
          </p:cNvSpPr>
          <p:nvPr>
            <p:ph idx="1"/>
          </p:nvPr>
        </p:nvSpPr>
        <p:spPr>
          <a:xfrm>
            <a:off x="838200" y="826994"/>
            <a:ext cx="10515600" cy="4739489"/>
          </a:xfrm>
        </p:spPr>
        <p:txBody>
          <a:bodyPr>
            <a:normAutofit/>
          </a:bodyPr>
          <a:lstStyle/>
          <a:p>
            <a:pPr marL="0" indent="0">
              <a:buNone/>
            </a:pPr>
            <a:endParaRPr lang="pl-PL" dirty="0"/>
          </a:p>
          <a:p>
            <a:pPr marL="0" indent="0" algn="just">
              <a:buNone/>
            </a:pPr>
            <a:r>
              <a:rPr lang="en-US" b="1" dirty="0"/>
              <a:t>An innovative company</a:t>
            </a:r>
          </a:p>
          <a:p>
            <a:pPr marL="0" indent="0" algn="just">
              <a:buNone/>
            </a:pPr>
            <a:r>
              <a:rPr lang="pl-PL" dirty="0" err="1"/>
              <a:t>meaning</a:t>
            </a:r>
            <a:r>
              <a:rPr lang="en-US" dirty="0"/>
              <a:t> one</a:t>
            </a:r>
            <a:r>
              <a:rPr lang="pl-PL" dirty="0"/>
              <a:t>, </a:t>
            </a:r>
            <a:r>
              <a:rPr lang="en-US" dirty="0"/>
              <a:t>that introduced (at least one) product innovation in the field of products, the field of services or business process innovation (methods of production, provision of services, logistics, deliveries, information processing and communication, division of tasks within the company or marketing).</a:t>
            </a:r>
          </a:p>
        </p:txBody>
      </p:sp>
    </p:spTree>
    <p:extLst>
      <p:ext uri="{BB962C8B-B14F-4D97-AF65-F5344CB8AC3E}">
        <p14:creationId xmlns:p14="http://schemas.microsoft.com/office/powerpoint/2010/main" val="2662531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CDEE988-D963-D8E7-CA65-4FB0AAAB7616}"/>
              </a:ext>
            </a:extLst>
          </p:cNvPr>
          <p:cNvSpPr>
            <a:spLocks noGrp="1"/>
          </p:cNvSpPr>
          <p:nvPr>
            <p:ph idx="1"/>
          </p:nvPr>
        </p:nvSpPr>
        <p:spPr>
          <a:xfrm>
            <a:off x="838200" y="826994"/>
            <a:ext cx="10515600" cy="4739489"/>
          </a:xfrm>
        </p:spPr>
        <p:txBody>
          <a:bodyPr>
            <a:normAutofit lnSpcReduction="10000"/>
          </a:bodyPr>
          <a:lstStyle/>
          <a:p>
            <a:pPr marL="0" indent="0">
              <a:buNone/>
            </a:pPr>
            <a:endParaRPr lang="pl-PL" dirty="0"/>
          </a:p>
          <a:p>
            <a:pPr marL="0" indent="0" algn="just">
              <a:buNone/>
            </a:pPr>
            <a:r>
              <a:rPr lang="en-US" dirty="0"/>
              <a:t>2018 </a:t>
            </a:r>
            <a:r>
              <a:rPr lang="pl-PL" dirty="0"/>
              <a:t>– </a:t>
            </a:r>
            <a:r>
              <a:rPr lang="en-US" dirty="0"/>
              <a:t>2</a:t>
            </a:r>
            <a:r>
              <a:rPr lang="pl-PL" dirty="0"/>
              <a:t> </a:t>
            </a:r>
            <a:r>
              <a:rPr lang="en-US" dirty="0"/>
              <a:t>700 startups operating in Poland </a:t>
            </a:r>
            <a:endParaRPr lang="pl-PL" dirty="0"/>
          </a:p>
          <a:p>
            <a:pPr marL="0" indent="0" algn="just">
              <a:buNone/>
            </a:pPr>
            <a:r>
              <a:rPr lang="en-US" dirty="0"/>
              <a:t>71% of startups chose a limited liability company </a:t>
            </a:r>
            <a:endParaRPr lang="pl-PL" dirty="0"/>
          </a:p>
          <a:p>
            <a:pPr marL="0" indent="0" algn="just">
              <a:buNone/>
            </a:pPr>
            <a:r>
              <a:rPr lang="en-US" dirty="0"/>
              <a:t>4% </a:t>
            </a:r>
            <a:r>
              <a:rPr lang="pl-PL" dirty="0"/>
              <a:t>of </a:t>
            </a:r>
            <a:r>
              <a:rPr lang="pl-PL" dirty="0" err="1"/>
              <a:t>startups</a:t>
            </a:r>
            <a:r>
              <a:rPr lang="pl-PL" dirty="0"/>
              <a:t> </a:t>
            </a:r>
            <a:r>
              <a:rPr lang="en-US" dirty="0"/>
              <a:t>chose a joint-stock company</a:t>
            </a:r>
          </a:p>
          <a:p>
            <a:pPr marL="0" indent="0" algn="just">
              <a:buNone/>
            </a:pPr>
            <a:r>
              <a:rPr lang="pl-PL" dirty="0"/>
              <a:t>!!! </a:t>
            </a:r>
            <a:r>
              <a:rPr lang="en-US" dirty="0"/>
              <a:t>73% of entrepreneurs indicated </a:t>
            </a:r>
            <a:r>
              <a:rPr lang="en-US" b="1" dirty="0"/>
              <a:t>the need to introduce a company dedicated to innovative activities</a:t>
            </a:r>
            <a:endParaRPr lang="pl-PL" b="1" dirty="0"/>
          </a:p>
          <a:p>
            <a:pPr marL="0" indent="0" algn="just">
              <a:buNone/>
            </a:pPr>
            <a:r>
              <a:rPr lang="en-US" dirty="0"/>
              <a:t>78.6% </a:t>
            </a:r>
            <a:r>
              <a:rPr lang="pl-PL" dirty="0"/>
              <a:t>of </a:t>
            </a:r>
            <a:r>
              <a:rPr lang="pl-PL" dirty="0" err="1"/>
              <a:t>entrepreneurs</a:t>
            </a:r>
            <a:r>
              <a:rPr lang="pl-PL" dirty="0"/>
              <a:t> </a:t>
            </a:r>
            <a:r>
              <a:rPr lang="en-US" dirty="0"/>
              <a:t>reported </a:t>
            </a:r>
            <a:r>
              <a:rPr lang="en-US" b="1" dirty="0"/>
              <a:t>the need to reduce capital requirements for the new company</a:t>
            </a:r>
            <a:r>
              <a:rPr lang="pl-PL" b="1" dirty="0"/>
              <a:t>*</a:t>
            </a:r>
          </a:p>
          <a:p>
            <a:pPr marL="0" indent="0" algn="just">
              <a:buNone/>
            </a:pPr>
            <a:endParaRPr lang="pl-PL" b="1" dirty="0"/>
          </a:p>
          <a:p>
            <a:pPr marL="0" indent="0" algn="just">
              <a:buNone/>
            </a:pPr>
            <a:r>
              <a:rPr lang="pl-PL" b="1" dirty="0"/>
              <a:t>* </a:t>
            </a:r>
            <a:r>
              <a:rPr lang="en-US" sz="1500" b="1" dirty="0"/>
              <a:t>Data obtained in the study </a:t>
            </a:r>
            <a:r>
              <a:rPr lang="pl-PL" sz="1500" b="1" dirty="0"/>
              <a:t>„</a:t>
            </a:r>
            <a:r>
              <a:rPr lang="en-US" sz="1500" b="1" dirty="0"/>
              <a:t>Monitoring the innovativeness of Polish enterprises</a:t>
            </a:r>
            <a:r>
              <a:rPr lang="pl-PL" sz="1500" b="1" dirty="0"/>
              <a:t>”, PARP, PFR </a:t>
            </a:r>
            <a:r>
              <a:rPr lang="pl-PL" sz="1500" b="1" dirty="0" err="1"/>
              <a:t>Group</a:t>
            </a:r>
            <a:r>
              <a:rPr lang="pl-PL" sz="1500" b="1" dirty="0"/>
              <a:t>, 2022</a:t>
            </a:r>
            <a:endParaRPr lang="en-US" sz="1500" b="1" dirty="0"/>
          </a:p>
        </p:txBody>
      </p:sp>
    </p:spTree>
    <p:extLst>
      <p:ext uri="{BB962C8B-B14F-4D97-AF65-F5344CB8AC3E}">
        <p14:creationId xmlns:p14="http://schemas.microsoft.com/office/powerpoint/2010/main" val="2907998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CDEE988-D963-D8E7-CA65-4FB0AAAB7616}"/>
              </a:ext>
            </a:extLst>
          </p:cNvPr>
          <p:cNvSpPr>
            <a:spLocks noGrp="1"/>
          </p:cNvSpPr>
          <p:nvPr>
            <p:ph idx="1"/>
          </p:nvPr>
        </p:nvSpPr>
        <p:spPr>
          <a:xfrm>
            <a:off x="838200" y="826994"/>
            <a:ext cx="10515600" cy="4739489"/>
          </a:xfrm>
        </p:spPr>
        <p:txBody>
          <a:bodyPr>
            <a:normAutofit/>
          </a:bodyPr>
          <a:lstStyle/>
          <a:p>
            <a:pPr marL="0" indent="0">
              <a:buNone/>
            </a:pPr>
            <a:endParaRPr lang="pl-PL" dirty="0"/>
          </a:p>
          <a:p>
            <a:pPr marL="0" indent="0" algn="just">
              <a:buNone/>
            </a:pPr>
            <a:r>
              <a:rPr lang="en-US" dirty="0"/>
              <a:t>From July 1, 2021</a:t>
            </a:r>
            <a:r>
              <a:rPr lang="pl-PL" dirty="0"/>
              <a:t> - </a:t>
            </a:r>
            <a:r>
              <a:rPr lang="en-US" dirty="0"/>
              <a:t>a new capital company - </a:t>
            </a:r>
            <a:r>
              <a:rPr lang="en-US" b="1" dirty="0"/>
              <a:t>a simple joint-stock company </a:t>
            </a:r>
            <a:r>
              <a:rPr lang="en-US" dirty="0"/>
              <a:t>(</a:t>
            </a:r>
            <a:r>
              <a:rPr lang="pl-PL" dirty="0"/>
              <a:t>in </a:t>
            </a:r>
            <a:r>
              <a:rPr lang="pl-PL" dirty="0" err="1"/>
              <a:t>Polish</a:t>
            </a:r>
            <a:r>
              <a:rPr lang="pl-PL" dirty="0"/>
              <a:t>: Prosta Spółka Akcyjna - </a:t>
            </a:r>
            <a:r>
              <a:rPr lang="en-US" dirty="0"/>
              <a:t>PSA). On this day, the Act of July 19, 2019 amending the Act - Commercial Companies Code and certain other acts </a:t>
            </a:r>
            <a:r>
              <a:rPr lang="pl-PL" dirty="0"/>
              <a:t>- </a:t>
            </a:r>
            <a:r>
              <a:rPr lang="en-US" b="1" dirty="0"/>
              <a:t>entered into force.</a:t>
            </a:r>
            <a:endParaRPr lang="pl-PL" b="1" dirty="0"/>
          </a:p>
          <a:p>
            <a:pPr marL="0" indent="0" algn="just">
              <a:buNone/>
            </a:pPr>
            <a:endParaRPr lang="pl-PL" b="1" dirty="0"/>
          </a:p>
          <a:p>
            <a:pPr marL="0" indent="0" algn="just">
              <a:buNone/>
            </a:pPr>
            <a:r>
              <a:rPr lang="en-US" b="1" dirty="0"/>
              <a:t>A PSA is easier to set up, run and liquidate than a classic joint-stock company, which makes it a solution dedicated to young companies or people who are just planning to open a business, including innovative startups.</a:t>
            </a:r>
          </a:p>
        </p:txBody>
      </p:sp>
      <p:sp>
        <p:nvSpPr>
          <p:cNvPr id="5" name="Podtytuł 2">
            <a:extLst>
              <a:ext uri="{FF2B5EF4-FFF2-40B4-BE49-F238E27FC236}">
                <a16:creationId xmlns:a16="http://schemas.microsoft.com/office/drawing/2014/main" id="{E71C515D-B9C0-D910-3D11-AECFA4544A3F}"/>
              </a:ext>
            </a:extLst>
          </p:cNvPr>
          <p:cNvSpPr txBox="1">
            <a:spLocks/>
          </p:cNvSpPr>
          <p:nvPr/>
        </p:nvSpPr>
        <p:spPr>
          <a:xfrm>
            <a:off x="5679440" y="6116320"/>
            <a:ext cx="4019036" cy="84106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pl-PL" sz="1200" dirty="0"/>
          </a:p>
        </p:txBody>
      </p:sp>
    </p:spTree>
    <p:extLst>
      <p:ext uri="{BB962C8B-B14F-4D97-AF65-F5344CB8AC3E}">
        <p14:creationId xmlns:p14="http://schemas.microsoft.com/office/powerpoint/2010/main" val="3021029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90CBDEF-8917-4288-6347-A9C9DCF89B28}"/>
              </a:ext>
            </a:extLst>
          </p:cNvPr>
          <p:cNvSpPr>
            <a:spLocks noGrp="1"/>
          </p:cNvSpPr>
          <p:nvPr>
            <p:ph idx="1"/>
          </p:nvPr>
        </p:nvSpPr>
        <p:spPr>
          <a:xfrm>
            <a:off x="0" y="87406"/>
            <a:ext cx="12192000" cy="6770594"/>
          </a:xfrm>
        </p:spPr>
        <p:txBody>
          <a:bodyPr>
            <a:normAutofit/>
          </a:bodyPr>
          <a:lstStyle/>
          <a:p>
            <a:pPr marL="0" indent="0">
              <a:lnSpc>
                <a:spcPct val="107000"/>
              </a:lnSpc>
              <a:spcAft>
                <a:spcPts val="800"/>
              </a:spcAft>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The most important features of a simple joint-stock company</a:t>
            </a:r>
            <a:endParaRPr lang="pl-PL"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1. Very low share capital required when establishing a company - PLN 1</a:t>
            </a:r>
            <a:endParaRPr lang="pl-PL"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 Greater flexibility when it comes to the types of shares and rules of operation of the company, including shares for work or services</a:t>
            </a:r>
            <a:endParaRPr lang="pl-PL"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pl-PL" sz="1800" b="1" dirty="0">
                <a:latin typeface="Times New Roman" panose="02020603050405020304" pitchFamily="18" charset="0"/>
                <a:ea typeface="Calibri" panose="020F0502020204030204" pitchFamily="34" charset="0"/>
                <a:cs typeface="Times New Roman" panose="02020603050405020304" pitchFamily="18" charset="0"/>
              </a:rPr>
              <a:t>3. </a:t>
            </a:r>
            <a:r>
              <a:rPr lang="en-US" sz="1800" b="1" dirty="0">
                <a:latin typeface="Times New Roman" panose="02020603050405020304" pitchFamily="18" charset="0"/>
                <a:ea typeface="Calibri" panose="020F0502020204030204" pitchFamily="34" charset="0"/>
                <a:cs typeface="Times New Roman" panose="02020603050405020304" pitchFamily="18" charset="0"/>
              </a:rPr>
              <a:t>Flexible approach to the company's governing bodies, including the possibility of appointing a board of directors that combines the features of the management board and the supervisory board</a:t>
            </a:r>
            <a:endParaRPr lang="pl-PL" sz="18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4. Simpler procedures and greater freedom in adopting resolutions remotely, for example via e-mail or instant messaging</a:t>
            </a:r>
            <a:endParaRPr lang="pl-PL"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 Register of shareholders in digital form, kept by a notary or a brokerage office</a:t>
            </a:r>
          </a:p>
          <a:p>
            <a:pPr marL="0" indent="0" algn="just">
              <a:lnSpc>
                <a:spcPct val="150000"/>
              </a:lnSpc>
              <a:spcBef>
                <a:spcPts val="0"/>
              </a:spcBef>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6 Simple rules regarding company liquidation and shorter time needed for liquidation</a:t>
            </a:r>
          </a:p>
          <a:p>
            <a:pPr marL="0" indent="0" algn="just">
              <a:lnSpc>
                <a:spcPct val="15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Art. 300(122)</a:t>
            </a:r>
            <a:r>
              <a:rPr lang="pl-PL" sz="1800" dirty="0">
                <a:effectLst/>
                <a:latin typeface="Times New Roman" panose="02020603050405020304" pitchFamily="18" charset="0"/>
                <a:ea typeface="Calibri" panose="020F0502020204030204" pitchFamily="34" charset="0"/>
                <a:cs typeface="Times New Roman" panose="02020603050405020304" pitchFamily="18" charset="0"/>
              </a:rPr>
              <a:t> CCC</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 The entire company's assets may be taken over by a designated shareholder (acquiring shareholder) upon whom a duty to satisfy creditors and the remaining shareholders is imposed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if so provided for in a resolution of the general meeting adopted by a majority of three-fourths of the votes cast in the presence of shareholders representing no less than half of the total number of shares, and the registration court permits such takeover.</a:t>
            </a:r>
          </a:p>
          <a:p>
            <a:pPr marL="0" indent="0" algn="just">
              <a:lnSpc>
                <a:spcPct val="150000"/>
              </a:lnSpc>
              <a:spcBef>
                <a:spcPts val="0"/>
              </a:spcBef>
              <a:buNone/>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154707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90CBDEF-8917-4288-6347-A9C9DCF89B28}"/>
              </a:ext>
            </a:extLst>
          </p:cNvPr>
          <p:cNvSpPr>
            <a:spLocks noGrp="1"/>
          </p:cNvSpPr>
          <p:nvPr>
            <p:ph idx="1"/>
          </p:nvPr>
        </p:nvSpPr>
        <p:spPr>
          <a:xfrm>
            <a:off x="0" y="87406"/>
            <a:ext cx="12192000" cy="6770594"/>
          </a:xfrm>
        </p:spPr>
        <p:txBody>
          <a:bodyPr>
            <a:normAutofit/>
          </a:bodyPr>
          <a:lstStyle/>
          <a:p>
            <a:pPr marL="0" indent="0">
              <a:lnSpc>
                <a:spcPct val="107000"/>
              </a:lnSpc>
              <a:spcAft>
                <a:spcPts val="800"/>
              </a:spcAft>
              <a:buNone/>
            </a:pPr>
            <a:r>
              <a:rPr lang="pl-PL" sz="2400" kern="100" dirty="0">
                <a:effectLst/>
                <a:latin typeface="Calibri" panose="020F0502020204030204" pitchFamily="34" charset="0"/>
                <a:ea typeface="Calibri" panose="020F0502020204030204" pitchFamily="34" charset="0"/>
                <a:cs typeface="Times New Roman" panose="02020603050405020304" pitchFamily="18" charset="0"/>
              </a:rPr>
              <a:t>A</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simple joint-stock company</a:t>
            </a:r>
            <a:endParaRPr lang="pl-P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simple registration,</a:t>
            </a:r>
            <a:endParaRPr lang="pl-P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flexible capital structure  </a:t>
            </a:r>
            <a:endParaRPr lang="pl-P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 ability to choose the optimal system of authorities</a:t>
            </a:r>
            <a:endParaRPr lang="pl-P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l-PL" sz="2400" kern="100" dirty="0">
                <a:latin typeface="Calibri" panose="020F0502020204030204" pitchFamily="34" charset="0"/>
                <a:ea typeface="Calibri" panose="020F0502020204030204" pitchFamily="34" charset="0"/>
                <a:cs typeface="Times New Roman" panose="02020603050405020304" pitchFamily="18" charset="0"/>
              </a:rPr>
              <a:t>p</a:t>
            </a:r>
            <a:r>
              <a:rPr lang="en-US" sz="2400" kern="100" dirty="0" err="1">
                <a:latin typeface="Calibri" panose="020F0502020204030204" pitchFamily="34" charset="0"/>
                <a:ea typeface="Calibri" panose="020F0502020204030204" pitchFamily="34" charset="0"/>
                <a:cs typeface="Times New Roman" panose="02020603050405020304" pitchFamily="18" charset="0"/>
              </a:rPr>
              <a:t>ossibility</a:t>
            </a:r>
            <a:r>
              <a:rPr lang="en-US" sz="2400" kern="100" dirty="0">
                <a:latin typeface="Calibri" panose="020F0502020204030204" pitchFamily="34" charset="0"/>
                <a:ea typeface="Calibri" panose="020F0502020204030204" pitchFamily="34" charset="0"/>
                <a:cs typeface="Times New Roman" panose="02020603050405020304" pitchFamily="18" charset="0"/>
              </a:rPr>
              <a:t> of relatively quick establishment and liquidation of a company if the project is not approved</a:t>
            </a:r>
            <a:endParaRPr lang="pl-PL"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All this makes a simple joint-stock company a good alternative to other companies, especially limited liability </a:t>
            </a:r>
            <a:r>
              <a:rPr lang="en-US" sz="2400" i="1" kern="100" dirty="0" err="1">
                <a:effectLst/>
                <a:latin typeface="Calibri" panose="020F0502020204030204" pitchFamily="34" charset="0"/>
                <a:ea typeface="Calibri" panose="020F0502020204030204" pitchFamily="34" charset="0"/>
                <a:cs typeface="Times New Roman" panose="02020603050405020304" pitchFamily="18" charset="0"/>
              </a:rPr>
              <a:t>compan</a:t>
            </a:r>
            <a:r>
              <a:rPr lang="pl-PL" sz="2400" i="1" kern="100" dirty="0">
                <a:effectLst/>
                <a:latin typeface="Calibri" panose="020F0502020204030204" pitchFamily="34" charset="0"/>
                <a:ea typeface="Calibri" panose="020F0502020204030204" pitchFamily="34" charset="0"/>
                <a:cs typeface="Times New Roman" panose="02020603050405020304" pitchFamily="18" charset="0"/>
              </a:rPr>
              <a:t>y</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a:t>
            </a:r>
            <a:r>
              <a:rPr lang="pl-PL" sz="2400" i="1" kern="100" dirty="0">
                <a:effectLst/>
                <a:latin typeface="Calibri" panose="020F0502020204030204" pitchFamily="34" charset="0"/>
                <a:ea typeface="Calibri" panose="020F0502020204030204" pitchFamily="34" charset="0"/>
                <a:cs typeface="Times New Roman" panose="02020603050405020304" pitchFamily="18" charset="0"/>
              </a:rPr>
              <a:t> It </a:t>
            </a:r>
            <a:r>
              <a:rPr lang="pl-PL" sz="2400" i="1" kern="100" dirty="0" err="1">
                <a:effectLst/>
                <a:latin typeface="Calibri" panose="020F0502020204030204" pitchFamily="34" charset="0"/>
                <a:ea typeface="Calibri" panose="020F0502020204030204" pitchFamily="34" charset="0"/>
                <a:cs typeface="Times New Roman" panose="02020603050405020304" pitchFamily="18" charset="0"/>
              </a:rPr>
              <a:t>is</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latin typeface="Calibri" panose="020F0502020204030204" pitchFamily="34" charset="0"/>
                <a:ea typeface="Calibri" panose="020F0502020204030204" pitchFamily="34" charset="0"/>
                <a:cs typeface="Times New Roman" panose="02020603050405020304" pitchFamily="18" charset="0"/>
              </a:rPr>
              <a:t>easier to start a business for all those who base their business idea on knowledge and have the skills to improve it</a:t>
            </a:r>
          </a:p>
          <a:p>
            <a:pPr marL="0" indent="0">
              <a:lnSpc>
                <a:spcPct val="107000"/>
              </a:lnSpc>
              <a:spcAft>
                <a:spcPts val="800"/>
              </a:spcAft>
              <a:buNone/>
            </a:pPr>
            <a:endParaRPr lang="en-US" sz="24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0"/>
              </a:spcBef>
              <a:buNone/>
            </a:pPr>
            <a:endParaRPr lang="pl-PL"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73389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90CBDEF-8917-4288-6347-A9C9DCF89B28}"/>
              </a:ext>
            </a:extLst>
          </p:cNvPr>
          <p:cNvSpPr>
            <a:spLocks noGrp="1"/>
          </p:cNvSpPr>
          <p:nvPr>
            <p:ph idx="1"/>
          </p:nvPr>
        </p:nvSpPr>
        <p:spPr>
          <a:xfrm>
            <a:off x="416560" y="589280"/>
            <a:ext cx="11104880" cy="5222240"/>
          </a:xfrm>
        </p:spPr>
        <p:txBody>
          <a:bodyPr>
            <a:normAutofit/>
          </a:bodyPr>
          <a:lstStyle/>
          <a:p>
            <a:pPr marL="0" indent="0">
              <a:lnSpc>
                <a:spcPct val="107000"/>
              </a:lnSpc>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LIMITED LIABILITY COMPANY</a:t>
            </a:r>
          </a:p>
          <a:p>
            <a:pPr marL="0" indent="0">
              <a:lnSpc>
                <a:spcPct val="107000"/>
              </a:lnSpc>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It’s a company, which means that the obligatory condition for its establishment is the contribution of share capital in the amount of at least PLN 5</a:t>
            </a:r>
            <a:r>
              <a:rPr lang="pl-PL" kern="100" dirty="0">
                <a:effectLst/>
                <a:latin typeface="Calibri" panose="020F0502020204030204" pitchFamily="34" charset="0"/>
                <a:ea typeface="Calibri" panose="020F0502020204030204" pitchFamily="34" charset="0"/>
                <a:cs typeface="Times New Roman" panose="02020603050405020304" pitchFamily="18" charset="0"/>
              </a:rPr>
              <a:t>.</a:t>
            </a:r>
            <a:r>
              <a:rPr lang="en-US" kern="100" dirty="0">
                <a:effectLst/>
                <a:latin typeface="Calibri" panose="020F0502020204030204" pitchFamily="34" charset="0"/>
                <a:ea typeface="Calibri" panose="020F0502020204030204" pitchFamily="34" charset="0"/>
                <a:cs typeface="Times New Roman" panose="02020603050405020304" pitchFamily="18" charset="0"/>
              </a:rPr>
              <a:t>000. </a:t>
            </a:r>
            <a:endParaRPr lang="pl-PL"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kern="100" dirty="0" err="1">
                <a:latin typeface="Calibri" panose="020F0502020204030204" pitchFamily="34" charset="0"/>
                <a:ea typeface="Calibri" panose="020F0502020204030204" pitchFamily="34" charset="0"/>
                <a:cs typeface="Times New Roman" panose="02020603050405020304" pitchFamily="18" charset="0"/>
              </a:rPr>
              <a:t>Can</a:t>
            </a:r>
            <a:r>
              <a:rPr lang="pl-PL" kern="100" dirty="0">
                <a:latin typeface="Calibri" panose="020F0502020204030204" pitchFamily="34" charset="0"/>
                <a:ea typeface="Calibri" panose="020F0502020204030204" pitchFamily="34" charset="0"/>
                <a:cs typeface="Times New Roman" panose="02020603050405020304" pitchFamily="18" charset="0"/>
              </a:rPr>
              <a:t> be </a:t>
            </a:r>
            <a:r>
              <a:rPr lang="pl-PL" kern="100" dirty="0" err="1">
                <a:latin typeface="Calibri" panose="020F0502020204030204" pitchFamily="34" charset="0"/>
                <a:ea typeface="Calibri" panose="020F0502020204030204" pitchFamily="34" charset="0"/>
                <a:cs typeface="Times New Roman" panose="02020603050405020304" pitchFamily="18" charset="0"/>
              </a:rPr>
              <a:t>established</a:t>
            </a:r>
            <a:r>
              <a:rPr lang="pl-PL" kern="100" dirty="0">
                <a:latin typeface="Calibri" panose="020F0502020204030204" pitchFamily="34" charset="0"/>
                <a:ea typeface="Calibri" panose="020F0502020204030204" pitchFamily="34" charset="0"/>
                <a:cs typeface="Times New Roman" panose="02020603050405020304" pitchFamily="18" charset="0"/>
              </a:rPr>
              <a:t> by </a:t>
            </a:r>
            <a:r>
              <a:rPr lang="en-US" kern="100" dirty="0">
                <a:effectLst/>
                <a:latin typeface="Calibri" panose="020F0502020204030204" pitchFamily="34" charset="0"/>
                <a:ea typeface="Calibri" panose="020F0502020204030204" pitchFamily="34" charset="0"/>
                <a:cs typeface="Times New Roman" panose="02020603050405020304" pitchFamily="18" charset="0"/>
              </a:rPr>
              <a:t>natural </a:t>
            </a:r>
            <a:r>
              <a:rPr lang="pl-PL" kern="100" dirty="0">
                <a:effectLst/>
                <a:latin typeface="Calibri" panose="020F0502020204030204" pitchFamily="34" charset="0"/>
                <a:ea typeface="Calibri" panose="020F0502020204030204" pitchFamily="34" charset="0"/>
                <a:cs typeface="Times New Roman" panose="02020603050405020304" pitchFamily="18" charset="0"/>
              </a:rPr>
              <a:t>as </a:t>
            </a:r>
            <a:r>
              <a:rPr lang="pl-PL" kern="100" dirty="0" err="1">
                <a:effectLst/>
                <a:latin typeface="Calibri" panose="020F0502020204030204" pitchFamily="34" charset="0"/>
                <a:ea typeface="Calibri" panose="020F0502020204030204" pitchFamily="34" charset="0"/>
                <a:cs typeface="Times New Roman" panose="02020603050405020304" pitchFamily="18" charset="0"/>
              </a:rPr>
              <a:t>well</a:t>
            </a:r>
            <a:r>
              <a:rPr lang="pl-PL" kern="100" dirty="0">
                <a:effectLst/>
                <a:latin typeface="Calibri" panose="020F0502020204030204" pitchFamily="34" charset="0"/>
                <a:ea typeface="Calibri" panose="020F0502020204030204" pitchFamily="34" charset="0"/>
                <a:cs typeface="Times New Roman" panose="02020603050405020304" pitchFamily="18" charset="0"/>
              </a:rPr>
              <a:t> as</a:t>
            </a:r>
            <a:r>
              <a:rPr lang="en-US" kern="100" dirty="0">
                <a:effectLst/>
                <a:latin typeface="Calibri" panose="020F0502020204030204" pitchFamily="34" charset="0"/>
                <a:ea typeface="Calibri" panose="020F0502020204030204" pitchFamily="34" charset="0"/>
                <a:cs typeface="Times New Roman" panose="02020603050405020304" pitchFamily="18" charset="0"/>
              </a:rPr>
              <a:t> legal persons</a:t>
            </a:r>
            <a:r>
              <a:rPr lang="pl-PL"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endParaRPr lang="pl-PL"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400" dirty="0">
                <a:effectLst>
                  <a:outerShdw blurRad="38100" dist="38100" dir="2700000" algn="tl">
                    <a:srgbClr val="000000">
                      <a:alpha val="43137"/>
                    </a:srgbClr>
                  </a:outerShdw>
                </a:effectLst>
              </a:rPr>
              <a:t>LIMITED LIABILITY OF PARTNERS</a:t>
            </a:r>
          </a:p>
          <a:p>
            <a:pPr marL="0" indent="0" algn="just">
              <a:lnSpc>
                <a:spcPct val="150000"/>
              </a:lnSpc>
              <a:spcBef>
                <a:spcPts val="0"/>
              </a:spcBef>
              <a:buNone/>
            </a:pPr>
            <a:endParaRPr lang="pl-PL"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23495052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274</TotalTime>
  <Words>892</Words>
  <Application>Microsoft Office PowerPoint</Application>
  <PresentationFormat>Panoramiczny</PresentationFormat>
  <Paragraphs>59</Paragraphs>
  <Slides>10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10</vt:i4>
      </vt:variant>
    </vt:vector>
  </HeadingPairs>
  <TitlesOfParts>
    <vt:vector size="15" baseType="lpstr">
      <vt:lpstr>Arial</vt:lpstr>
      <vt:lpstr>Calibri</vt:lpstr>
      <vt:lpstr>Calibri Light</vt:lpstr>
      <vt:lpstr>Times New Roman</vt:lpstr>
      <vt:lpstr>Motyw pakietu Office</vt:lpstr>
      <vt:lpstr>Polsko-Litewskie Forum Prawa Spółek i Prawa Gospodarczego. Nowe rozwiązania prawne dotyczące funkcjonowania spółek  w prawie polskim i litewskim  Olsztyn 15-16 września 2023 r.  PATRONAT HONOROWY     PATRONAT MEDIALNY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„Polsko-Litewskie Forum Prawa Spółek i Prawa Gospodarczego. Nowe rozwiązania prawne dotyczące funkcjonowania spółek w prawie polskim i litewskim”   Olsztyn 15-16 września 2023 r.</dc:title>
  <dc:creator>Aleksandra Kudrzycka</dc:creator>
  <cp:lastModifiedBy>Kledyńska Anna  (DLPC)</cp:lastModifiedBy>
  <cp:revision>15</cp:revision>
  <dcterms:created xsi:type="dcterms:W3CDTF">2023-09-11T10:51:49Z</dcterms:created>
  <dcterms:modified xsi:type="dcterms:W3CDTF">2023-09-15T11:45:57Z</dcterms:modified>
</cp:coreProperties>
</file>