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9" r:id="rId6"/>
    <p:sldId id="270" r:id="rId7"/>
    <p:sldId id="271" r:id="rId8"/>
    <p:sldId id="272" r:id="rId9"/>
    <p:sldId id="273" r:id="rId10"/>
    <p:sldId id="274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14.09.2023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8687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14.09.2023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873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14.09.2023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8698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14.09.2023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9326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14.09.2023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5405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14.09.2023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7484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14.09.2023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8377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14.09.2023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1907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14.09.2023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5699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14.09.2023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5796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14.09.2023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7097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09857-EF9E-4CBD-A04E-7412600E0542}" type="datetimeFigureOut">
              <a:rPr lang="pl-PL" smtClean="0"/>
              <a:pPr/>
              <a:t>14.09.2023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996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>
            <a:extLst>
              <a:ext uri="{FF2B5EF4-FFF2-40B4-BE49-F238E27FC236}">
                <a16:creationId xmlns:a16="http://schemas.microsoft.com/office/drawing/2014/main" id="{E545BE6B-7EDC-5BCB-DE86-DECFA728A318}"/>
              </a:ext>
            </a:extLst>
          </p:cNvPr>
          <p:cNvSpPr/>
          <p:nvPr/>
        </p:nvSpPr>
        <p:spPr>
          <a:xfrm>
            <a:off x="-1749" y="0"/>
            <a:ext cx="12193749" cy="2484177"/>
          </a:xfrm>
          <a:prstGeom prst="rect">
            <a:avLst/>
          </a:prstGeom>
          <a:gradFill flip="none" rotWithShape="1">
            <a:gsLst>
              <a:gs pos="0">
                <a:schemeClr val="bg1">
                  <a:tint val="93000"/>
                  <a:satMod val="150000"/>
                  <a:shade val="98000"/>
                  <a:lumMod val="102000"/>
                </a:schemeClr>
              </a:gs>
              <a:gs pos="50000">
                <a:schemeClr val="bg1">
                  <a:tint val="98000"/>
                  <a:satMod val="130000"/>
                  <a:shade val="90000"/>
                  <a:lumMod val="103000"/>
                </a:schemeClr>
              </a:gs>
              <a:gs pos="100000">
                <a:schemeClr val="bg1">
                  <a:shade val="63000"/>
                  <a:satMod val="12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1207D32F-C110-3444-1A47-698D6CCA32A4}"/>
              </a:ext>
            </a:extLst>
          </p:cNvPr>
          <p:cNvSpPr/>
          <p:nvPr/>
        </p:nvSpPr>
        <p:spPr>
          <a:xfrm>
            <a:off x="0" y="2484178"/>
            <a:ext cx="12192000" cy="27082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27457" y="169512"/>
            <a:ext cx="10935335" cy="5154857"/>
          </a:xfrm>
        </p:spPr>
        <p:txBody>
          <a:bodyPr anchor="t">
            <a:normAutofit/>
          </a:bodyPr>
          <a:lstStyle/>
          <a:p>
            <a:r>
              <a:rPr lang="pl-PL" sz="3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Polsko-Litewskie Forum Prawa Spółek i Prawa Gospodarczego. </a:t>
            </a:r>
            <a:r>
              <a:rPr lang="pl-PL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Nowe rozwiązania prawne dotyczące funkcjonowania spółek </a:t>
            </a:r>
            <a:br>
              <a:rPr lang="pl-PL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r>
              <a:rPr lang="pl-PL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w prawie polskim i litewskim</a:t>
            </a:r>
            <a:br>
              <a:rPr lang="pl-PL" sz="3200" dirty="0">
                <a:latin typeface="+mn-lt"/>
                <a:cs typeface="Times New Roman" panose="02020603050405020304" pitchFamily="18" charset="0"/>
              </a:rPr>
            </a:br>
            <a:br>
              <a:rPr lang="pl-PL" sz="3200" dirty="0">
                <a:latin typeface="+mn-lt"/>
                <a:cs typeface="Times New Roman" panose="02020603050405020304" pitchFamily="18" charset="0"/>
              </a:rPr>
            </a:br>
            <a:r>
              <a:rPr lang="pl-PL" sz="2800" b="1" dirty="0">
                <a:latin typeface="+mn-lt"/>
                <a:cs typeface="Times New Roman" panose="02020603050405020304" pitchFamily="18" charset="0"/>
              </a:rPr>
              <a:t>Olsztyn 15-16 września 2023 r.</a:t>
            </a:r>
            <a:b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100" b="1" dirty="0">
                <a:latin typeface="+mn-lt"/>
                <a:cs typeface="Times New Roman" panose="02020603050405020304" pitchFamily="18" charset="0"/>
              </a:rPr>
              <a:t>PATRONAT HONOROWY</a:t>
            </a:r>
            <a:br>
              <a:rPr lang="pl-PL" sz="2800" b="1" dirty="0">
                <a:latin typeface="+mn-lt"/>
                <a:cs typeface="Times New Roman" panose="02020603050405020304" pitchFamily="18" charset="0"/>
              </a:rPr>
            </a:br>
            <a:br>
              <a:rPr lang="pl-PL" sz="2800" b="1" dirty="0">
                <a:latin typeface="+mn-lt"/>
                <a:cs typeface="Times New Roman" panose="02020603050405020304" pitchFamily="18" charset="0"/>
              </a:rPr>
            </a:br>
            <a:br>
              <a:rPr lang="pl-PL" sz="2800" b="1" dirty="0">
                <a:latin typeface="+mn-lt"/>
                <a:cs typeface="Times New Roman" panose="02020603050405020304" pitchFamily="18" charset="0"/>
              </a:rPr>
            </a:br>
            <a:br>
              <a:rPr lang="pl-PL" sz="2800" b="1" dirty="0">
                <a:latin typeface="+mn-lt"/>
                <a:cs typeface="Times New Roman" panose="02020603050405020304" pitchFamily="18" charset="0"/>
              </a:rPr>
            </a:br>
            <a:br>
              <a:rPr lang="pl-PL" sz="2800" b="1" dirty="0">
                <a:latin typeface="+mn-lt"/>
                <a:cs typeface="Times New Roman" panose="02020603050405020304" pitchFamily="18" charset="0"/>
              </a:rPr>
            </a:br>
            <a:r>
              <a:rPr lang="pl-PL" sz="1000" b="1" dirty="0">
                <a:latin typeface="+mn-lt"/>
                <a:cs typeface="Times New Roman" panose="02020603050405020304" pitchFamily="18" charset="0"/>
              </a:rPr>
              <a:t>PATRONAT MEDIALNY</a:t>
            </a:r>
            <a:br>
              <a:rPr lang="pl-PL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5676681"/>
            <a:ext cx="7869676" cy="1280701"/>
          </a:xfrm>
          <a:noFill/>
        </p:spPr>
        <p:txBody>
          <a:bodyPr>
            <a:normAutofit/>
          </a:bodyPr>
          <a:lstStyle/>
          <a:p>
            <a:r>
              <a:rPr lang="pl-PL" sz="1200" dirty="0"/>
              <a:t>Projekt dofinansowano ze środków budżetu państwa w ramach programu „Doskonała Nauka” Ministra Edukacji i Nauki.</a:t>
            </a:r>
          </a:p>
          <a:p>
            <a:r>
              <a:rPr lang="pl-PL" sz="1200" dirty="0"/>
              <a:t>Nazwa Projektu: Polsko-Litewskie Forum Prawa Spółek i Prawa Gospodarczego (nr rej. DNK/SP/548941/2022).</a:t>
            </a:r>
          </a:p>
          <a:p>
            <a:r>
              <a:rPr lang="pl-PL" sz="1200" dirty="0"/>
              <a:t>Wartość dofinansowania: 22 660 zł. Całkowity koszt: 26 410,00zł.</a:t>
            </a:r>
          </a:p>
        </p:txBody>
      </p:sp>
      <p:pic>
        <p:nvPicPr>
          <p:cNvPr id="4" name="Obraz 3" descr="Obraz zawierający czerwony, Prostokąt, flaga, design&#10;&#10;Opis wygenerowany automatyczni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95" y="5566482"/>
            <a:ext cx="1558422" cy="9883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 descr="Obraz zawierający zrzut ekranu, Czcionka, Grafika, design&#10;&#10;Opis wygenerowany automatyczni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87" y="5109060"/>
            <a:ext cx="3180945" cy="1850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az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8740" y="2978988"/>
            <a:ext cx="1457863" cy="562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az 6" descr="Obraz zawierający tekst, godło, logo, symbol&#10;&#10;Opis wygenerowany automatyczni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2736" y="3004802"/>
            <a:ext cx="2102719" cy="536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az 7" descr="Obraz zawierający tekst, ssak, design&#10;&#10;Opis wygenerowany automatycznie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1588" y="2903519"/>
            <a:ext cx="1125788" cy="719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8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77295" y="2978988"/>
            <a:ext cx="1607315" cy="562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Obraz zawierający logo, Znak towarowy, Grafika, tekst&#10;&#10;Opis wygenerowany automatycznie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9225" y="4468555"/>
            <a:ext cx="1367155" cy="723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9331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8C5257-ADAC-A36F-7C1C-21C920786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4400" b="1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Thank</a:t>
            </a:r>
            <a:r>
              <a:rPr lang="lt-LT" sz="44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lt-LT" sz="4400" b="1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you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DEE988-D963-D8E7-CA65-4FB0AAAB7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1800" b="1" dirty="0" err="1">
                <a:latin typeface="+mn-lt"/>
                <a:cs typeface="Times New Roman" panose="02020603050405020304" pitchFamily="18" charset="0"/>
              </a:rPr>
              <a:t>August</a:t>
            </a:r>
            <a:r>
              <a:rPr lang="lt-LT" sz="1800" b="1" dirty="0">
                <a:latin typeface="+mn-lt"/>
                <a:cs typeface="Times New Roman" panose="02020603050405020304" pitchFamily="18" charset="0"/>
              </a:rPr>
              <a:t> 9-11, 2024</a:t>
            </a:r>
          </a:p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Šilėnai, Kalvarija</a:t>
            </a: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1800" b="1" dirty="0" err="1">
                <a:cs typeface="Times New Roman" panose="02020603050405020304" pitchFamily="18" charset="0"/>
              </a:rPr>
              <a:t>algimantas.cepas@fsf.vu.lt</a:t>
            </a: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4" name="Obraz 3" descr="Obraz zawierający czerwony, Prostokąt, flaga, design&#10;&#10;Opis wygenerowany automatycznie">
            <a:extLst>
              <a:ext uri="{FF2B5EF4-FFF2-40B4-BE49-F238E27FC236}">
                <a16:creationId xmlns:a16="http://schemas.microsoft.com/office/drawing/2014/main" id="{69C6D677-18D0-CD57-6E5A-ACB59A763F2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95" y="5566482"/>
            <a:ext cx="1558422" cy="9883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E71C515D-B9C0-D910-3D11-AECFA4544A3F}"/>
              </a:ext>
            </a:extLst>
          </p:cNvPr>
          <p:cNvSpPr txBox="1">
            <a:spLocks/>
          </p:cNvSpPr>
          <p:nvPr/>
        </p:nvSpPr>
        <p:spPr>
          <a:xfrm>
            <a:off x="1828800" y="5676681"/>
            <a:ext cx="7869676" cy="12807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200"/>
              <a:t>Projekt dofinansowano ze środków budżetu państwa w ramach programu „Doskonała Nauka” Ministra Edukacji i Nauki.</a:t>
            </a:r>
          </a:p>
          <a:p>
            <a:pPr marL="0" indent="0" algn="ctr">
              <a:buNone/>
            </a:pPr>
            <a:r>
              <a:rPr lang="pl-PL" sz="1200"/>
              <a:t>Nazwa Projektu: Polsko-Litewskie Forum Prawa Spółek i Prawa Gospodarczego (nr rej. DNK/SP/548941/2022).</a:t>
            </a:r>
          </a:p>
          <a:p>
            <a:pPr marL="0" indent="0" algn="ctr">
              <a:buNone/>
            </a:pPr>
            <a:r>
              <a:rPr lang="pl-PL" sz="1200"/>
              <a:t>Wartość dofinansowania: 22 660 zł. Całkowity koszt: 26 410,00zł.</a:t>
            </a:r>
            <a:endParaRPr lang="pl-PL" sz="1200" dirty="0"/>
          </a:p>
        </p:txBody>
      </p:sp>
      <p:pic>
        <p:nvPicPr>
          <p:cNvPr id="6" name="Obraz 5" descr="Obraz zawierający zrzut ekranu, Czcionka, Grafika, design&#10;&#10;Opis wygenerowany automatycznie">
            <a:extLst>
              <a:ext uri="{FF2B5EF4-FFF2-40B4-BE49-F238E27FC236}">
                <a16:creationId xmlns:a16="http://schemas.microsoft.com/office/drawing/2014/main" id="{1C2375EC-A1CB-6E36-5CA1-19444C8E56B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87" y="5109060"/>
            <a:ext cx="3180945" cy="1850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28D52EF-8084-9BF3-031A-D6F9B11E22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9185" y="0"/>
            <a:ext cx="3810918" cy="5403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360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8C5257-ADAC-A36F-7C1C-21C920786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Demistifying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 Law</a:t>
            </a:r>
            <a:r>
              <a:rPr lang="lt-LT" sz="44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and Economics in Criminology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DEE988-D963-D8E7-CA65-4FB0AAAB7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sz="1800" b="1" dirty="0">
                <a:latin typeface="+mn-lt"/>
                <a:cs typeface="Times New Roman" panose="02020603050405020304" pitchFamily="18" charset="0"/>
              </a:rPr>
              <a:t>Dr. Algimantas Čepas</a:t>
            </a:r>
          </a:p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Vilnius University</a:t>
            </a:r>
          </a:p>
          <a:p>
            <a:pPr marL="0" indent="0">
              <a:buNone/>
            </a:pPr>
            <a:r>
              <a:rPr lang="lt-LT" sz="1800" b="1" dirty="0" err="1">
                <a:cs typeface="Times New Roman" panose="02020603050405020304" pitchFamily="18" charset="0"/>
              </a:rPr>
              <a:t>Faculty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of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Philosophy</a:t>
            </a: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1800" b="1" dirty="0" err="1">
                <a:cs typeface="Times New Roman" panose="02020603050405020304" pitchFamily="18" charset="0"/>
              </a:rPr>
              <a:t>Department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of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Criminology</a:t>
            </a: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Lithuanian </a:t>
            </a:r>
            <a:r>
              <a:rPr lang="lt-LT" sz="1800" b="1" dirty="0" err="1">
                <a:cs typeface="Times New Roman" panose="02020603050405020304" pitchFamily="18" charset="0"/>
              </a:rPr>
              <a:t>Society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of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Criminology</a:t>
            </a: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Vilnius Institute </a:t>
            </a:r>
            <a:r>
              <a:rPr lang="lt-LT" sz="1800" b="1" dirty="0" err="1">
                <a:cs typeface="Times New Roman" panose="02020603050405020304" pitchFamily="18" charset="0"/>
              </a:rPr>
              <a:t>for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Advanced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Studies</a:t>
            </a:r>
            <a:r>
              <a:rPr lang="lt-LT" sz="1800" b="1" dirty="0">
                <a:cs typeface="Times New Roman" panose="02020603050405020304" pitchFamily="18" charset="0"/>
              </a:rPr>
              <a:t> (VILIAS)</a:t>
            </a: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800" dirty="0"/>
          </a:p>
        </p:txBody>
      </p:sp>
      <p:pic>
        <p:nvPicPr>
          <p:cNvPr id="4" name="Obraz 3" descr="Obraz zawierający czerwony, Prostokąt, flaga, design&#10;&#10;Opis wygenerowany automatycznie">
            <a:extLst>
              <a:ext uri="{FF2B5EF4-FFF2-40B4-BE49-F238E27FC236}">
                <a16:creationId xmlns:a16="http://schemas.microsoft.com/office/drawing/2014/main" id="{69C6D677-18D0-CD57-6E5A-ACB59A763F2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95" y="5566482"/>
            <a:ext cx="1558422" cy="9883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E71C515D-B9C0-D910-3D11-AECFA4544A3F}"/>
              </a:ext>
            </a:extLst>
          </p:cNvPr>
          <p:cNvSpPr txBox="1">
            <a:spLocks/>
          </p:cNvSpPr>
          <p:nvPr/>
        </p:nvSpPr>
        <p:spPr>
          <a:xfrm>
            <a:off x="1828800" y="5676681"/>
            <a:ext cx="7869676" cy="12807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200"/>
              <a:t>Projekt dofinansowano ze środków budżetu państwa w ramach programu „Doskonała Nauka” Ministra Edukacji i Nauki.</a:t>
            </a:r>
          </a:p>
          <a:p>
            <a:pPr marL="0" indent="0" algn="ctr">
              <a:buNone/>
            </a:pPr>
            <a:r>
              <a:rPr lang="pl-PL" sz="1200"/>
              <a:t>Nazwa Projektu: Polsko-Litewskie Forum Prawa Spółek i Prawa Gospodarczego (nr rej. DNK/SP/548941/2022).</a:t>
            </a:r>
          </a:p>
          <a:p>
            <a:pPr marL="0" indent="0" algn="ctr">
              <a:buNone/>
            </a:pPr>
            <a:r>
              <a:rPr lang="pl-PL" sz="1200"/>
              <a:t>Wartość dofinansowania: 22 660 zł. Całkowity koszt: 26 410,00zł.</a:t>
            </a:r>
            <a:endParaRPr lang="pl-PL" sz="1200" dirty="0"/>
          </a:p>
        </p:txBody>
      </p:sp>
      <p:pic>
        <p:nvPicPr>
          <p:cNvPr id="6" name="Obraz 5" descr="Obraz zawierający zrzut ekranu, Czcionka, Grafika, design&#10;&#10;Opis wygenerowany automatycznie">
            <a:extLst>
              <a:ext uri="{FF2B5EF4-FFF2-40B4-BE49-F238E27FC236}">
                <a16:creationId xmlns:a16="http://schemas.microsoft.com/office/drawing/2014/main" id="{1C2375EC-A1CB-6E36-5CA1-19444C8E56B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87" y="5109060"/>
            <a:ext cx="3180945" cy="18503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9699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8C5257-ADAC-A36F-7C1C-21C920786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Demistifying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Law</a:t>
            </a:r>
            <a:r>
              <a:rPr lang="lt-LT" sz="44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and Economics in Criminology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DEE988-D963-D8E7-CA65-4FB0AAAB7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1800" b="1" dirty="0" err="1">
                <a:latin typeface="+mn-lt"/>
                <a:cs typeface="Times New Roman" panose="02020603050405020304" pitchFamily="18" charset="0"/>
              </a:rPr>
              <a:t>August</a:t>
            </a:r>
            <a:r>
              <a:rPr lang="lt-LT" sz="1800" b="1" dirty="0">
                <a:latin typeface="+mn-lt"/>
                <a:cs typeface="Times New Roman" panose="02020603050405020304" pitchFamily="18" charset="0"/>
              </a:rPr>
              <a:t> 9-11, 2024</a:t>
            </a:r>
          </a:p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Šilėnai, Kalvarija</a:t>
            </a:r>
          </a:p>
          <a:p>
            <a:pPr marL="0" indent="0">
              <a:buNone/>
            </a:pPr>
            <a:endParaRPr lang="lt-LT" sz="1800" b="1" dirty="0"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4" name="Obraz 3" descr="Obraz zawierający czerwony, Prostokąt, flaga, design&#10;&#10;Opis wygenerowany automatycznie">
            <a:extLst>
              <a:ext uri="{FF2B5EF4-FFF2-40B4-BE49-F238E27FC236}">
                <a16:creationId xmlns:a16="http://schemas.microsoft.com/office/drawing/2014/main" id="{69C6D677-18D0-CD57-6E5A-ACB59A763F2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95" y="5566482"/>
            <a:ext cx="1558422" cy="9883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E71C515D-B9C0-D910-3D11-AECFA4544A3F}"/>
              </a:ext>
            </a:extLst>
          </p:cNvPr>
          <p:cNvSpPr txBox="1">
            <a:spLocks/>
          </p:cNvSpPr>
          <p:nvPr/>
        </p:nvSpPr>
        <p:spPr>
          <a:xfrm>
            <a:off x="1828800" y="5676681"/>
            <a:ext cx="7869676" cy="12807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200"/>
              <a:t>Projekt dofinansowano ze środków budżetu państwa w ramach programu „Doskonała Nauka” Ministra Edukacji i Nauki.</a:t>
            </a:r>
          </a:p>
          <a:p>
            <a:pPr marL="0" indent="0" algn="ctr">
              <a:buNone/>
            </a:pPr>
            <a:r>
              <a:rPr lang="pl-PL" sz="1200"/>
              <a:t>Nazwa Projektu: Polsko-Litewskie Forum Prawa Spółek i Prawa Gospodarczego (nr rej. DNK/SP/548941/2022).</a:t>
            </a:r>
          </a:p>
          <a:p>
            <a:pPr marL="0" indent="0" algn="ctr">
              <a:buNone/>
            </a:pPr>
            <a:r>
              <a:rPr lang="pl-PL" sz="1200"/>
              <a:t>Wartość dofinansowania: 22 660 zł. Całkowity koszt: 26 410,00zł.</a:t>
            </a:r>
            <a:endParaRPr lang="pl-PL" sz="1200" dirty="0"/>
          </a:p>
        </p:txBody>
      </p:sp>
      <p:pic>
        <p:nvPicPr>
          <p:cNvPr id="6" name="Obraz 5" descr="Obraz zawierający zrzut ekranu, Czcionka, Grafika, design&#10;&#10;Opis wygenerowany automatycznie">
            <a:extLst>
              <a:ext uri="{FF2B5EF4-FFF2-40B4-BE49-F238E27FC236}">
                <a16:creationId xmlns:a16="http://schemas.microsoft.com/office/drawing/2014/main" id="{1C2375EC-A1CB-6E36-5CA1-19444C8E56B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87" y="5109060"/>
            <a:ext cx="3180945" cy="1850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28D52EF-8084-9BF3-031A-D6F9B11E22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9185" y="0"/>
            <a:ext cx="3810918" cy="5403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342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DEE988-D963-D8E7-CA65-4FB0AAAB7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3146"/>
            <a:ext cx="10515600" cy="5873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            </a:t>
            </a:r>
            <a:r>
              <a:rPr lang="lt-LT" sz="1800" b="1" dirty="0" err="1">
                <a:cs typeface="Times New Roman" panose="02020603050405020304" pitchFamily="18" charset="0"/>
              </a:rPr>
              <a:t>Law</a:t>
            </a:r>
            <a:r>
              <a:rPr lang="lt-LT" sz="1800" b="1" dirty="0">
                <a:cs typeface="Times New Roman" panose="02020603050405020304" pitchFamily="18" charset="0"/>
              </a:rPr>
              <a:t> 		                          </a:t>
            </a:r>
            <a:r>
              <a:rPr lang="lt-LT" sz="1800" b="1" dirty="0" err="1">
                <a:cs typeface="Times New Roman" panose="02020603050405020304" pitchFamily="18" charset="0"/>
              </a:rPr>
              <a:t>Sociology</a:t>
            </a:r>
            <a:r>
              <a:rPr lang="lt-LT" sz="1800" b="1" dirty="0">
                <a:cs typeface="Times New Roman" panose="02020603050405020304" pitchFamily="18" charset="0"/>
              </a:rPr>
              <a:t>                                                      </a:t>
            </a:r>
            <a:r>
              <a:rPr lang="lt-LT" sz="1800" b="1" dirty="0" err="1">
                <a:cs typeface="Times New Roman" panose="02020603050405020304" pitchFamily="18" charset="0"/>
              </a:rPr>
              <a:t>Psychology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800" dirty="0"/>
          </a:p>
        </p:txBody>
      </p:sp>
      <p:pic>
        <p:nvPicPr>
          <p:cNvPr id="4" name="Obraz 3" descr="Obraz zawierający czerwony, Prostokąt, flaga, design&#10;&#10;Opis wygenerowany automatycznie">
            <a:extLst>
              <a:ext uri="{FF2B5EF4-FFF2-40B4-BE49-F238E27FC236}">
                <a16:creationId xmlns:a16="http://schemas.microsoft.com/office/drawing/2014/main" id="{69C6D677-18D0-CD57-6E5A-ACB59A763F2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95" y="5566482"/>
            <a:ext cx="1558422" cy="9883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E71C515D-B9C0-D910-3D11-AECFA4544A3F}"/>
              </a:ext>
            </a:extLst>
          </p:cNvPr>
          <p:cNvSpPr txBox="1">
            <a:spLocks/>
          </p:cNvSpPr>
          <p:nvPr/>
        </p:nvSpPr>
        <p:spPr>
          <a:xfrm>
            <a:off x="1828800" y="5676681"/>
            <a:ext cx="7869676" cy="12807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200"/>
              <a:t>Projekt dofinansowano ze środków budżetu państwa w ramach programu „Doskonała Nauka” Ministra Edukacji i Nauki.</a:t>
            </a:r>
          </a:p>
          <a:p>
            <a:pPr marL="0" indent="0" algn="ctr">
              <a:buNone/>
            </a:pPr>
            <a:r>
              <a:rPr lang="pl-PL" sz="1200"/>
              <a:t>Nazwa Projektu: Polsko-Litewskie Forum Prawa Spółek i Prawa Gospodarczego (nr rej. DNK/SP/548941/2022).</a:t>
            </a:r>
          </a:p>
          <a:p>
            <a:pPr marL="0" indent="0" algn="ctr">
              <a:buNone/>
            </a:pPr>
            <a:r>
              <a:rPr lang="pl-PL" sz="1200"/>
              <a:t>Wartość dofinansowania: 22 660 zł. Całkowity koszt: 26 410,00zł.</a:t>
            </a:r>
            <a:endParaRPr lang="pl-PL" sz="1200" dirty="0"/>
          </a:p>
        </p:txBody>
      </p:sp>
      <p:pic>
        <p:nvPicPr>
          <p:cNvPr id="6" name="Obraz 5" descr="Obraz zawierający zrzut ekranu, Czcionka, Grafika, design&#10;&#10;Opis wygenerowany automatycznie">
            <a:extLst>
              <a:ext uri="{FF2B5EF4-FFF2-40B4-BE49-F238E27FC236}">
                <a16:creationId xmlns:a16="http://schemas.microsoft.com/office/drawing/2014/main" id="{1C2375EC-A1CB-6E36-5CA1-19444C8E56B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87" y="5109060"/>
            <a:ext cx="3180945" cy="1850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7D62F54-21DF-92BC-69DF-5CFCD470D9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712" y="681037"/>
            <a:ext cx="2162175" cy="15049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D6A65BD-A838-CBEC-57BE-FCEED59DA8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6020" y="1004850"/>
            <a:ext cx="2221960" cy="2926484"/>
          </a:xfrm>
          <a:prstGeom prst="rect">
            <a:avLst/>
          </a:prstGeom>
        </p:spPr>
      </p:pic>
      <p:pic>
        <p:nvPicPr>
          <p:cNvPr id="2050" name="Picture 2" descr="Star Coloring Pages">
            <a:extLst>
              <a:ext uri="{FF2B5EF4-FFF2-40B4-BE49-F238E27FC236}">
                <a16:creationId xmlns:a16="http://schemas.microsoft.com/office/drawing/2014/main" id="{387D1373-0FAC-C2DA-A502-1696E86FD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10627" y="1004850"/>
            <a:ext cx="2293014" cy="1620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7038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DEE988-D963-D8E7-CA65-4FB0AAAB7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03146"/>
            <a:ext cx="11113655" cy="5873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            </a:t>
            </a:r>
            <a:r>
              <a:rPr lang="lt-LT" sz="1800" b="1" dirty="0" err="1">
                <a:cs typeface="Times New Roman" panose="02020603050405020304" pitchFamily="18" charset="0"/>
              </a:rPr>
              <a:t>Law</a:t>
            </a:r>
            <a:r>
              <a:rPr lang="lt-LT" sz="1800" b="1" dirty="0">
                <a:cs typeface="Times New Roman" panose="02020603050405020304" pitchFamily="18" charset="0"/>
              </a:rPr>
              <a:t> 		                          </a:t>
            </a:r>
            <a:r>
              <a:rPr lang="lt-LT" sz="1800" b="1" dirty="0" err="1">
                <a:cs typeface="Times New Roman" panose="02020603050405020304" pitchFamily="18" charset="0"/>
              </a:rPr>
              <a:t>Sociology</a:t>
            </a:r>
            <a:r>
              <a:rPr lang="lt-LT" sz="1800" b="1" dirty="0">
                <a:cs typeface="Times New Roman" panose="02020603050405020304" pitchFamily="18" charset="0"/>
              </a:rPr>
              <a:t>                                                      </a:t>
            </a:r>
            <a:r>
              <a:rPr lang="lt-LT" sz="1800" b="1" dirty="0" err="1">
                <a:cs typeface="Times New Roman" panose="02020603050405020304" pitchFamily="18" charset="0"/>
              </a:rPr>
              <a:t>Psychology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         </a:t>
            </a:r>
            <a:r>
              <a:rPr lang="lt-LT" sz="1800" b="1" dirty="0" err="1">
                <a:cs typeface="Times New Roman" panose="02020603050405020304" pitchFamily="18" charset="0"/>
              </a:rPr>
              <a:t>Economics</a:t>
            </a:r>
            <a:r>
              <a:rPr lang="lt-LT" sz="1800" b="1" dirty="0">
                <a:cs typeface="Times New Roman" panose="02020603050405020304" pitchFamily="18" charset="0"/>
              </a:rPr>
              <a:t>						</a:t>
            </a:r>
          </a:p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							</a:t>
            </a:r>
            <a:r>
              <a:rPr lang="lt-LT" sz="1800" b="1" dirty="0" err="1">
                <a:cs typeface="Times New Roman" panose="02020603050405020304" pitchFamily="18" charset="0"/>
              </a:rPr>
              <a:t>External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criteria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of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truth</a:t>
            </a:r>
            <a:r>
              <a:rPr lang="lt-LT" sz="1800" b="1" dirty="0">
                <a:cs typeface="Times New Roman" panose="02020603050405020304" pitchFamily="18" charset="0"/>
              </a:rPr>
              <a:t> – </a:t>
            </a:r>
            <a:r>
              <a:rPr lang="lt-LT" sz="1800" b="1" dirty="0" err="1">
                <a:cs typeface="Times New Roman" panose="02020603050405020304" pitchFamily="18" charset="0"/>
              </a:rPr>
              <a:t>creating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vs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finding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							</a:t>
            </a:r>
          </a:p>
          <a:p>
            <a:pPr marL="0" indent="0">
              <a:buNone/>
            </a:pPr>
            <a:endParaRPr lang="pl-PL" sz="1800" dirty="0"/>
          </a:p>
        </p:txBody>
      </p:sp>
      <p:pic>
        <p:nvPicPr>
          <p:cNvPr id="4" name="Obraz 3" descr="Obraz zawierający czerwony, Prostokąt, flaga, design&#10;&#10;Opis wygenerowany automatycznie">
            <a:extLst>
              <a:ext uri="{FF2B5EF4-FFF2-40B4-BE49-F238E27FC236}">
                <a16:creationId xmlns:a16="http://schemas.microsoft.com/office/drawing/2014/main" id="{69C6D677-18D0-CD57-6E5A-ACB59A763F2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95" y="5566482"/>
            <a:ext cx="1558422" cy="9883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E71C515D-B9C0-D910-3D11-AECFA4544A3F}"/>
              </a:ext>
            </a:extLst>
          </p:cNvPr>
          <p:cNvSpPr txBox="1">
            <a:spLocks/>
          </p:cNvSpPr>
          <p:nvPr/>
        </p:nvSpPr>
        <p:spPr>
          <a:xfrm>
            <a:off x="1828800" y="5676681"/>
            <a:ext cx="7869676" cy="12807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200"/>
              <a:t>Projekt dofinansowano ze środków budżetu państwa w ramach programu „Doskonała Nauka” Ministra Edukacji i Nauki.</a:t>
            </a:r>
          </a:p>
          <a:p>
            <a:pPr marL="0" indent="0" algn="ctr">
              <a:buNone/>
            </a:pPr>
            <a:r>
              <a:rPr lang="pl-PL" sz="1200"/>
              <a:t>Nazwa Projektu: Polsko-Litewskie Forum Prawa Spółek i Prawa Gospodarczego (nr rej. DNK/SP/548941/2022).</a:t>
            </a:r>
          </a:p>
          <a:p>
            <a:pPr marL="0" indent="0" algn="ctr">
              <a:buNone/>
            </a:pPr>
            <a:r>
              <a:rPr lang="pl-PL" sz="1200"/>
              <a:t>Wartość dofinansowania: 22 660 zł. Całkowity koszt: 26 410,00zł.</a:t>
            </a:r>
            <a:endParaRPr lang="pl-PL" sz="1200" dirty="0"/>
          </a:p>
        </p:txBody>
      </p:sp>
      <p:pic>
        <p:nvPicPr>
          <p:cNvPr id="6" name="Obraz 5" descr="Obraz zawierający zrzut ekranu, Czcionka, Grafika, design&#10;&#10;Opis wygenerowany automatycznie">
            <a:extLst>
              <a:ext uri="{FF2B5EF4-FFF2-40B4-BE49-F238E27FC236}">
                <a16:creationId xmlns:a16="http://schemas.microsoft.com/office/drawing/2014/main" id="{1C2375EC-A1CB-6E36-5CA1-19444C8E56B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87" y="5109060"/>
            <a:ext cx="3180945" cy="1850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7D62F54-21DF-92BC-69DF-5CFCD470D9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712" y="681037"/>
            <a:ext cx="2162175" cy="15049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D6A65BD-A838-CBEC-57BE-FCEED59DA8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6020" y="1004850"/>
            <a:ext cx="2221960" cy="2926484"/>
          </a:xfrm>
          <a:prstGeom prst="rect">
            <a:avLst/>
          </a:prstGeom>
        </p:spPr>
      </p:pic>
      <p:pic>
        <p:nvPicPr>
          <p:cNvPr id="2050" name="Picture 2" descr="Star Coloring Pages">
            <a:extLst>
              <a:ext uri="{FF2B5EF4-FFF2-40B4-BE49-F238E27FC236}">
                <a16:creationId xmlns:a16="http://schemas.microsoft.com/office/drawing/2014/main" id="{387D1373-0FAC-C2DA-A502-1696E86FD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10627" y="1004850"/>
            <a:ext cx="2293014" cy="1620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反向类比用电来类比水水路和电路的统一理解- 知乎">
            <a:extLst>
              <a:ext uri="{FF2B5EF4-FFF2-40B4-BE49-F238E27FC236}">
                <a16:creationId xmlns:a16="http://schemas.microsoft.com/office/drawing/2014/main" id="{AE0C1B8C-21BB-ED2A-8576-EB8A6F552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823068"/>
            <a:ext cx="2306204" cy="210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297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DEE988-D963-D8E7-CA65-4FB0AAAB7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03146"/>
            <a:ext cx="11113655" cy="5873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            </a:t>
            </a:r>
            <a:r>
              <a:rPr lang="lt-LT" sz="1800" b="1" dirty="0" err="1">
                <a:cs typeface="Times New Roman" panose="02020603050405020304" pitchFamily="18" charset="0"/>
              </a:rPr>
              <a:t>Law</a:t>
            </a:r>
            <a:r>
              <a:rPr lang="lt-LT" sz="1800" b="1" dirty="0">
                <a:cs typeface="Times New Roman" panose="02020603050405020304" pitchFamily="18" charset="0"/>
              </a:rPr>
              <a:t> 		                          </a:t>
            </a:r>
            <a:r>
              <a:rPr lang="lt-LT" sz="1800" b="1" dirty="0" err="1">
                <a:cs typeface="Times New Roman" panose="02020603050405020304" pitchFamily="18" charset="0"/>
              </a:rPr>
              <a:t>Sociology</a:t>
            </a:r>
            <a:r>
              <a:rPr lang="lt-LT" sz="1800" b="1" dirty="0">
                <a:cs typeface="Times New Roman" panose="02020603050405020304" pitchFamily="18" charset="0"/>
              </a:rPr>
              <a:t>                                                      </a:t>
            </a:r>
            <a:r>
              <a:rPr lang="lt-LT" sz="1800" b="1" dirty="0" err="1">
                <a:cs typeface="Times New Roman" panose="02020603050405020304" pitchFamily="18" charset="0"/>
              </a:rPr>
              <a:t>Psychology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         </a:t>
            </a:r>
            <a:r>
              <a:rPr lang="lt-LT" sz="1800" b="1" dirty="0" err="1">
                <a:cs typeface="Times New Roman" panose="02020603050405020304" pitchFamily="18" charset="0"/>
              </a:rPr>
              <a:t>Economics</a:t>
            </a:r>
            <a:r>
              <a:rPr lang="lt-LT" sz="1800" b="1" dirty="0">
                <a:cs typeface="Times New Roman" panose="02020603050405020304" pitchFamily="18" charset="0"/>
              </a:rPr>
              <a:t>						</a:t>
            </a:r>
          </a:p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							</a:t>
            </a:r>
            <a:r>
              <a:rPr lang="lt-LT" sz="1800" b="1" dirty="0" err="1">
                <a:cs typeface="Times New Roman" panose="02020603050405020304" pitchFamily="18" charset="0"/>
              </a:rPr>
              <a:t>External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criteria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of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truth</a:t>
            </a:r>
            <a:r>
              <a:rPr lang="lt-LT" sz="1800" b="1" dirty="0">
                <a:cs typeface="Times New Roman" panose="02020603050405020304" pitchFamily="18" charset="0"/>
              </a:rPr>
              <a:t> – </a:t>
            </a:r>
            <a:r>
              <a:rPr lang="lt-LT" sz="1800" b="1" dirty="0" err="1">
                <a:cs typeface="Times New Roman" panose="02020603050405020304" pitchFamily="18" charset="0"/>
              </a:rPr>
              <a:t>creating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vs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finding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							</a:t>
            </a:r>
            <a:r>
              <a:rPr lang="lt-LT" sz="1800" b="1" dirty="0" err="1">
                <a:cs typeface="Times New Roman" panose="02020603050405020304" pitchFamily="18" charset="0"/>
              </a:rPr>
              <a:t>Induction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vs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deduction</a:t>
            </a: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							</a:t>
            </a: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800" dirty="0"/>
          </a:p>
        </p:txBody>
      </p:sp>
      <p:pic>
        <p:nvPicPr>
          <p:cNvPr id="4" name="Obraz 3" descr="Obraz zawierający czerwony, Prostokąt, flaga, design&#10;&#10;Opis wygenerowany automatycznie">
            <a:extLst>
              <a:ext uri="{FF2B5EF4-FFF2-40B4-BE49-F238E27FC236}">
                <a16:creationId xmlns:a16="http://schemas.microsoft.com/office/drawing/2014/main" id="{69C6D677-18D0-CD57-6E5A-ACB59A763F2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95" y="5566482"/>
            <a:ext cx="1558422" cy="9883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E71C515D-B9C0-D910-3D11-AECFA4544A3F}"/>
              </a:ext>
            </a:extLst>
          </p:cNvPr>
          <p:cNvSpPr txBox="1">
            <a:spLocks/>
          </p:cNvSpPr>
          <p:nvPr/>
        </p:nvSpPr>
        <p:spPr>
          <a:xfrm>
            <a:off x="1828800" y="5676681"/>
            <a:ext cx="7869676" cy="12807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200"/>
              <a:t>Projekt dofinansowano ze środków budżetu państwa w ramach programu „Doskonała Nauka” Ministra Edukacji i Nauki.</a:t>
            </a:r>
          </a:p>
          <a:p>
            <a:pPr marL="0" indent="0" algn="ctr">
              <a:buNone/>
            </a:pPr>
            <a:r>
              <a:rPr lang="pl-PL" sz="1200"/>
              <a:t>Nazwa Projektu: Polsko-Litewskie Forum Prawa Spółek i Prawa Gospodarczego (nr rej. DNK/SP/548941/2022).</a:t>
            </a:r>
          </a:p>
          <a:p>
            <a:pPr marL="0" indent="0" algn="ctr">
              <a:buNone/>
            </a:pPr>
            <a:r>
              <a:rPr lang="pl-PL" sz="1200"/>
              <a:t>Wartość dofinansowania: 22 660 zł. Całkowity koszt: 26 410,00zł.</a:t>
            </a:r>
            <a:endParaRPr lang="pl-PL" sz="1200" dirty="0"/>
          </a:p>
        </p:txBody>
      </p:sp>
      <p:pic>
        <p:nvPicPr>
          <p:cNvPr id="6" name="Obraz 5" descr="Obraz zawierający zrzut ekranu, Czcionka, Grafika, design&#10;&#10;Opis wygenerowany automatycznie">
            <a:extLst>
              <a:ext uri="{FF2B5EF4-FFF2-40B4-BE49-F238E27FC236}">
                <a16:creationId xmlns:a16="http://schemas.microsoft.com/office/drawing/2014/main" id="{1C2375EC-A1CB-6E36-5CA1-19444C8E56B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87" y="5109060"/>
            <a:ext cx="3180945" cy="1850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7D62F54-21DF-92BC-69DF-5CFCD470D9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712" y="681037"/>
            <a:ext cx="2162175" cy="15049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D6A65BD-A838-CBEC-57BE-FCEED59DA8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6020" y="1004850"/>
            <a:ext cx="2221960" cy="2926484"/>
          </a:xfrm>
          <a:prstGeom prst="rect">
            <a:avLst/>
          </a:prstGeom>
        </p:spPr>
      </p:pic>
      <p:pic>
        <p:nvPicPr>
          <p:cNvPr id="2050" name="Picture 2" descr="Star Coloring Pages">
            <a:extLst>
              <a:ext uri="{FF2B5EF4-FFF2-40B4-BE49-F238E27FC236}">
                <a16:creationId xmlns:a16="http://schemas.microsoft.com/office/drawing/2014/main" id="{387D1373-0FAC-C2DA-A502-1696E86FD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10627" y="1004850"/>
            <a:ext cx="2293014" cy="1620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反向类比用电来类比水水路和电路的统一理解- 知乎">
            <a:extLst>
              <a:ext uri="{FF2B5EF4-FFF2-40B4-BE49-F238E27FC236}">
                <a16:creationId xmlns:a16="http://schemas.microsoft.com/office/drawing/2014/main" id="{AE0C1B8C-21BB-ED2A-8576-EB8A6F552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823068"/>
            <a:ext cx="2306204" cy="210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0180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DEE988-D963-D8E7-CA65-4FB0AAAB7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03146"/>
            <a:ext cx="11113655" cy="5873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            </a:t>
            </a:r>
            <a:r>
              <a:rPr lang="lt-LT" sz="1800" b="1" dirty="0" err="1">
                <a:cs typeface="Times New Roman" panose="02020603050405020304" pitchFamily="18" charset="0"/>
              </a:rPr>
              <a:t>Law</a:t>
            </a:r>
            <a:r>
              <a:rPr lang="lt-LT" sz="1800" b="1" dirty="0">
                <a:cs typeface="Times New Roman" panose="02020603050405020304" pitchFamily="18" charset="0"/>
              </a:rPr>
              <a:t> 		                          </a:t>
            </a:r>
            <a:r>
              <a:rPr lang="lt-LT" sz="1800" b="1" dirty="0" err="1">
                <a:cs typeface="Times New Roman" panose="02020603050405020304" pitchFamily="18" charset="0"/>
              </a:rPr>
              <a:t>Sociology</a:t>
            </a:r>
            <a:r>
              <a:rPr lang="lt-LT" sz="1800" b="1" dirty="0">
                <a:cs typeface="Times New Roman" panose="02020603050405020304" pitchFamily="18" charset="0"/>
              </a:rPr>
              <a:t>                                                      </a:t>
            </a:r>
            <a:r>
              <a:rPr lang="lt-LT" sz="1800" b="1" dirty="0" err="1">
                <a:cs typeface="Times New Roman" panose="02020603050405020304" pitchFamily="18" charset="0"/>
              </a:rPr>
              <a:t>Psychology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         </a:t>
            </a:r>
            <a:r>
              <a:rPr lang="lt-LT" sz="1800" b="1" dirty="0" err="1">
                <a:cs typeface="Times New Roman" panose="02020603050405020304" pitchFamily="18" charset="0"/>
              </a:rPr>
              <a:t>Economics</a:t>
            </a:r>
            <a:r>
              <a:rPr lang="lt-LT" sz="1800" b="1" dirty="0">
                <a:cs typeface="Times New Roman" panose="02020603050405020304" pitchFamily="18" charset="0"/>
              </a:rPr>
              <a:t>						</a:t>
            </a:r>
          </a:p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							</a:t>
            </a:r>
            <a:r>
              <a:rPr lang="lt-LT" sz="1800" b="1" dirty="0" err="1">
                <a:cs typeface="Times New Roman" panose="02020603050405020304" pitchFamily="18" charset="0"/>
              </a:rPr>
              <a:t>External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criteria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of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truth</a:t>
            </a:r>
            <a:r>
              <a:rPr lang="lt-LT" sz="1800" b="1" dirty="0">
                <a:cs typeface="Times New Roman" panose="02020603050405020304" pitchFamily="18" charset="0"/>
              </a:rPr>
              <a:t> – </a:t>
            </a:r>
            <a:r>
              <a:rPr lang="lt-LT" sz="1800" b="1" dirty="0" err="1">
                <a:cs typeface="Times New Roman" panose="02020603050405020304" pitchFamily="18" charset="0"/>
              </a:rPr>
              <a:t>creating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vs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finding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							</a:t>
            </a:r>
            <a:r>
              <a:rPr lang="lt-LT" sz="1800" b="1" dirty="0" err="1">
                <a:cs typeface="Times New Roman" panose="02020603050405020304" pitchFamily="18" charset="0"/>
              </a:rPr>
              <a:t>Induction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vs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deduction</a:t>
            </a: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							</a:t>
            </a:r>
            <a:r>
              <a:rPr lang="lt-LT" sz="1800" b="1" dirty="0" err="1">
                <a:cs typeface="Times New Roman" panose="02020603050405020304" pitchFamily="18" charset="0"/>
              </a:rPr>
              <a:t>Eternal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vs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perpetual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change</a:t>
            </a: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800" dirty="0"/>
          </a:p>
        </p:txBody>
      </p:sp>
      <p:pic>
        <p:nvPicPr>
          <p:cNvPr id="4" name="Obraz 3" descr="Obraz zawierający czerwony, Prostokąt, flaga, design&#10;&#10;Opis wygenerowany automatycznie">
            <a:extLst>
              <a:ext uri="{FF2B5EF4-FFF2-40B4-BE49-F238E27FC236}">
                <a16:creationId xmlns:a16="http://schemas.microsoft.com/office/drawing/2014/main" id="{69C6D677-18D0-CD57-6E5A-ACB59A763F2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95" y="5566482"/>
            <a:ext cx="1558422" cy="9883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E71C515D-B9C0-D910-3D11-AECFA4544A3F}"/>
              </a:ext>
            </a:extLst>
          </p:cNvPr>
          <p:cNvSpPr txBox="1">
            <a:spLocks/>
          </p:cNvSpPr>
          <p:nvPr/>
        </p:nvSpPr>
        <p:spPr>
          <a:xfrm>
            <a:off x="1828800" y="5676681"/>
            <a:ext cx="7869676" cy="12807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200"/>
              <a:t>Projekt dofinansowano ze środków budżetu państwa w ramach programu „Doskonała Nauka” Ministra Edukacji i Nauki.</a:t>
            </a:r>
          </a:p>
          <a:p>
            <a:pPr marL="0" indent="0" algn="ctr">
              <a:buNone/>
            </a:pPr>
            <a:r>
              <a:rPr lang="pl-PL" sz="1200"/>
              <a:t>Nazwa Projektu: Polsko-Litewskie Forum Prawa Spółek i Prawa Gospodarczego (nr rej. DNK/SP/548941/2022).</a:t>
            </a:r>
          </a:p>
          <a:p>
            <a:pPr marL="0" indent="0" algn="ctr">
              <a:buNone/>
            </a:pPr>
            <a:r>
              <a:rPr lang="pl-PL" sz="1200"/>
              <a:t>Wartość dofinansowania: 22 660 zł. Całkowity koszt: 26 410,00zł.</a:t>
            </a:r>
            <a:endParaRPr lang="pl-PL" sz="1200" dirty="0"/>
          </a:p>
        </p:txBody>
      </p:sp>
      <p:pic>
        <p:nvPicPr>
          <p:cNvPr id="6" name="Obraz 5" descr="Obraz zawierający zrzut ekranu, Czcionka, Grafika, design&#10;&#10;Opis wygenerowany automatycznie">
            <a:extLst>
              <a:ext uri="{FF2B5EF4-FFF2-40B4-BE49-F238E27FC236}">
                <a16:creationId xmlns:a16="http://schemas.microsoft.com/office/drawing/2014/main" id="{1C2375EC-A1CB-6E36-5CA1-19444C8E56B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87" y="5109060"/>
            <a:ext cx="3180945" cy="1850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7D62F54-21DF-92BC-69DF-5CFCD470D9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712" y="681037"/>
            <a:ext cx="2162175" cy="15049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D6A65BD-A838-CBEC-57BE-FCEED59DA8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6020" y="1004850"/>
            <a:ext cx="2221960" cy="2926484"/>
          </a:xfrm>
          <a:prstGeom prst="rect">
            <a:avLst/>
          </a:prstGeom>
        </p:spPr>
      </p:pic>
      <p:pic>
        <p:nvPicPr>
          <p:cNvPr id="2050" name="Picture 2" descr="Star Coloring Pages">
            <a:extLst>
              <a:ext uri="{FF2B5EF4-FFF2-40B4-BE49-F238E27FC236}">
                <a16:creationId xmlns:a16="http://schemas.microsoft.com/office/drawing/2014/main" id="{387D1373-0FAC-C2DA-A502-1696E86FD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10627" y="1004850"/>
            <a:ext cx="2293014" cy="1620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反向类比用电来类比水水路和电路的统一理解- 知乎">
            <a:extLst>
              <a:ext uri="{FF2B5EF4-FFF2-40B4-BE49-F238E27FC236}">
                <a16:creationId xmlns:a16="http://schemas.microsoft.com/office/drawing/2014/main" id="{AE0C1B8C-21BB-ED2A-8576-EB8A6F552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823068"/>
            <a:ext cx="2306204" cy="210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6334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DEE988-D963-D8E7-CA65-4FB0AAAB7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03146"/>
            <a:ext cx="11113655" cy="5873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            </a:t>
            </a:r>
            <a:r>
              <a:rPr lang="lt-LT" sz="1800" b="1" dirty="0" err="1">
                <a:cs typeface="Times New Roman" panose="02020603050405020304" pitchFamily="18" charset="0"/>
              </a:rPr>
              <a:t>Law</a:t>
            </a:r>
            <a:r>
              <a:rPr lang="lt-LT" sz="1800" b="1" dirty="0">
                <a:cs typeface="Times New Roman" panose="02020603050405020304" pitchFamily="18" charset="0"/>
              </a:rPr>
              <a:t> 		                          </a:t>
            </a:r>
            <a:r>
              <a:rPr lang="lt-LT" sz="1800" b="1" dirty="0" err="1">
                <a:cs typeface="Times New Roman" panose="02020603050405020304" pitchFamily="18" charset="0"/>
              </a:rPr>
              <a:t>Sociology</a:t>
            </a:r>
            <a:r>
              <a:rPr lang="lt-LT" sz="1800" b="1" dirty="0">
                <a:cs typeface="Times New Roman" panose="02020603050405020304" pitchFamily="18" charset="0"/>
              </a:rPr>
              <a:t>                                                      </a:t>
            </a:r>
            <a:r>
              <a:rPr lang="lt-LT" sz="1800" b="1" dirty="0" err="1">
                <a:cs typeface="Times New Roman" panose="02020603050405020304" pitchFamily="18" charset="0"/>
              </a:rPr>
              <a:t>Psychology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         </a:t>
            </a:r>
            <a:r>
              <a:rPr lang="lt-LT" sz="1800" b="1" dirty="0" err="1">
                <a:cs typeface="Times New Roman" panose="02020603050405020304" pitchFamily="18" charset="0"/>
              </a:rPr>
              <a:t>Economics</a:t>
            </a:r>
            <a:r>
              <a:rPr lang="lt-LT" sz="1800" b="1" dirty="0">
                <a:cs typeface="Times New Roman" panose="02020603050405020304" pitchFamily="18" charset="0"/>
              </a:rPr>
              <a:t>						</a:t>
            </a:r>
          </a:p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							</a:t>
            </a:r>
            <a:r>
              <a:rPr lang="lt-LT" sz="1800" b="1" dirty="0" err="1">
                <a:cs typeface="Times New Roman" panose="02020603050405020304" pitchFamily="18" charset="0"/>
              </a:rPr>
              <a:t>External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criteria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of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truth</a:t>
            </a:r>
            <a:r>
              <a:rPr lang="lt-LT" sz="1800" b="1" dirty="0">
                <a:cs typeface="Times New Roman" panose="02020603050405020304" pitchFamily="18" charset="0"/>
              </a:rPr>
              <a:t> – </a:t>
            </a:r>
            <a:r>
              <a:rPr lang="lt-LT" sz="1800" b="1" dirty="0" err="1">
                <a:cs typeface="Times New Roman" panose="02020603050405020304" pitchFamily="18" charset="0"/>
              </a:rPr>
              <a:t>creating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vs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finding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							</a:t>
            </a:r>
            <a:r>
              <a:rPr lang="lt-LT" sz="1800" b="1" dirty="0" err="1">
                <a:cs typeface="Times New Roman" panose="02020603050405020304" pitchFamily="18" charset="0"/>
              </a:rPr>
              <a:t>Induction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vs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deduction</a:t>
            </a: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							</a:t>
            </a:r>
            <a:r>
              <a:rPr lang="lt-LT" sz="1800" b="1" dirty="0" err="1">
                <a:cs typeface="Times New Roman" panose="02020603050405020304" pitchFamily="18" charset="0"/>
              </a:rPr>
              <a:t>Eternal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vs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perpetual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change</a:t>
            </a: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							</a:t>
            </a:r>
            <a:r>
              <a:rPr lang="lt-LT" sz="1800" b="1" dirty="0" err="1">
                <a:cs typeface="Times New Roman" panose="02020603050405020304" pitchFamily="18" charset="0"/>
              </a:rPr>
              <a:t>Categorical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vs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hypothetical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good</a:t>
            </a: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800" dirty="0"/>
          </a:p>
        </p:txBody>
      </p:sp>
      <p:pic>
        <p:nvPicPr>
          <p:cNvPr id="4" name="Obraz 3" descr="Obraz zawierający czerwony, Prostokąt, flaga, design&#10;&#10;Opis wygenerowany automatycznie">
            <a:extLst>
              <a:ext uri="{FF2B5EF4-FFF2-40B4-BE49-F238E27FC236}">
                <a16:creationId xmlns:a16="http://schemas.microsoft.com/office/drawing/2014/main" id="{69C6D677-18D0-CD57-6E5A-ACB59A763F2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95" y="5566482"/>
            <a:ext cx="1558422" cy="9883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E71C515D-B9C0-D910-3D11-AECFA4544A3F}"/>
              </a:ext>
            </a:extLst>
          </p:cNvPr>
          <p:cNvSpPr txBox="1">
            <a:spLocks/>
          </p:cNvSpPr>
          <p:nvPr/>
        </p:nvSpPr>
        <p:spPr>
          <a:xfrm>
            <a:off x="1828800" y="5676681"/>
            <a:ext cx="7869676" cy="12807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200"/>
              <a:t>Projekt dofinansowano ze środków budżetu państwa w ramach programu „Doskonała Nauka” Ministra Edukacji i Nauki.</a:t>
            </a:r>
          </a:p>
          <a:p>
            <a:pPr marL="0" indent="0" algn="ctr">
              <a:buNone/>
            </a:pPr>
            <a:r>
              <a:rPr lang="pl-PL" sz="1200"/>
              <a:t>Nazwa Projektu: Polsko-Litewskie Forum Prawa Spółek i Prawa Gospodarczego (nr rej. DNK/SP/548941/2022).</a:t>
            </a:r>
          </a:p>
          <a:p>
            <a:pPr marL="0" indent="0" algn="ctr">
              <a:buNone/>
            </a:pPr>
            <a:r>
              <a:rPr lang="pl-PL" sz="1200"/>
              <a:t>Wartość dofinansowania: 22 660 zł. Całkowity koszt: 26 410,00zł.</a:t>
            </a:r>
            <a:endParaRPr lang="pl-PL" sz="1200" dirty="0"/>
          </a:p>
        </p:txBody>
      </p:sp>
      <p:pic>
        <p:nvPicPr>
          <p:cNvPr id="6" name="Obraz 5" descr="Obraz zawierający zrzut ekranu, Czcionka, Grafika, design&#10;&#10;Opis wygenerowany automatycznie">
            <a:extLst>
              <a:ext uri="{FF2B5EF4-FFF2-40B4-BE49-F238E27FC236}">
                <a16:creationId xmlns:a16="http://schemas.microsoft.com/office/drawing/2014/main" id="{1C2375EC-A1CB-6E36-5CA1-19444C8E56B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87" y="5109060"/>
            <a:ext cx="3180945" cy="1850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7D62F54-21DF-92BC-69DF-5CFCD470D9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712" y="681037"/>
            <a:ext cx="2162175" cy="15049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D6A65BD-A838-CBEC-57BE-FCEED59DA8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6020" y="1004850"/>
            <a:ext cx="2221960" cy="2926484"/>
          </a:xfrm>
          <a:prstGeom prst="rect">
            <a:avLst/>
          </a:prstGeom>
        </p:spPr>
      </p:pic>
      <p:pic>
        <p:nvPicPr>
          <p:cNvPr id="2050" name="Picture 2" descr="Star Coloring Pages">
            <a:extLst>
              <a:ext uri="{FF2B5EF4-FFF2-40B4-BE49-F238E27FC236}">
                <a16:creationId xmlns:a16="http://schemas.microsoft.com/office/drawing/2014/main" id="{387D1373-0FAC-C2DA-A502-1696E86FD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10627" y="1004850"/>
            <a:ext cx="2293014" cy="1620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反向类比用电来类比水水路和电路的统一理解- 知乎">
            <a:extLst>
              <a:ext uri="{FF2B5EF4-FFF2-40B4-BE49-F238E27FC236}">
                <a16:creationId xmlns:a16="http://schemas.microsoft.com/office/drawing/2014/main" id="{AE0C1B8C-21BB-ED2A-8576-EB8A6F552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823068"/>
            <a:ext cx="2306204" cy="210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0140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DEE988-D963-D8E7-CA65-4FB0AAAB7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03146"/>
            <a:ext cx="11113655" cy="5873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            </a:t>
            </a:r>
            <a:r>
              <a:rPr lang="lt-LT" sz="1800" b="1" dirty="0" err="1">
                <a:cs typeface="Times New Roman" panose="02020603050405020304" pitchFamily="18" charset="0"/>
              </a:rPr>
              <a:t>Law</a:t>
            </a:r>
            <a:r>
              <a:rPr lang="lt-LT" sz="1800" b="1" dirty="0">
                <a:cs typeface="Times New Roman" panose="02020603050405020304" pitchFamily="18" charset="0"/>
              </a:rPr>
              <a:t> 		                          </a:t>
            </a:r>
            <a:r>
              <a:rPr lang="lt-LT" sz="1800" b="1" dirty="0" err="1">
                <a:cs typeface="Times New Roman" panose="02020603050405020304" pitchFamily="18" charset="0"/>
              </a:rPr>
              <a:t>Sociology</a:t>
            </a:r>
            <a:r>
              <a:rPr lang="lt-LT" sz="1800" b="1" dirty="0">
                <a:cs typeface="Times New Roman" panose="02020603050405020304" pitchFamily="18" charset="0"/>
              </a:rPr>
              <a:t>                                                      </a:t>
            </a:r>
            <a:r>
              <a:rPr lang="lt-LT" sz="1800" b="1" dirty="0" err="1">
                <a:cs typeface="Times New Roman" panose="02020603050405020304" pitchFamily="18" charset="0"/>
              </a:rPr>
              <a:t>Psychology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         </a:t>
            </a:r>
            <a:r>
              <a:rPr lang="lt-LT" sz="1800" b="1" dirty="0" err="1">
                <a:cs typeface="Times New Roman" panose="02020603050405020304" pitchFamily="18" charset="0"/>
              </a:rPr>
              <a:t>Economics</a:t>
            </a:r>
            <a:r>
              <a:rPr lang="lt-LT" sz="1800" b="1" dirty="0">
                <a:cs typeface="Times New Roman" panose="02020603050405020304" pitchFamily="18" charset="0"/>
              </a:rPr>
              <a:t>						</a:t>
            </a:r>
          </a:p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							</a:t>
            </a:r>
            <a:r>
              <a:rPr lang="lt-LT" sz="1800" b="1" dirty="0" err="1">
                <a:cs typeface="Times New Roman" panose="02020603050405020304" pitchFamily="18" charset="0"/>
              </a:rPr>
              <a:t>External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criteria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of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truth</a:t>
            </a:r>
            <a:r>
              <a:rPr lang="lt-LT" sz="1800" b="1" dirty="0">
                <a:cs typeface="Times New Roman" panose="02020603050405020304" pitchFamily="18" charset="0"/>
              </a:rPr>
              <a:t> – </a:t>
            </a:r>
            <a:r>
              <a:rPr lang="lt-LT" sz="1800" b="1" dirty="0" err="1">
                <a:cs typeface="Times New Roman" panose="02020603050405020304" pitchFamily="18" charset="0"/>
              </a:rPr>
              <a:t>creating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vs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finding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							</a:t>
            </a:r>
            <a:r>
              <a:rPr lang="lt-LT" sz="1800" b="1" dirty="0" err="1">
                <a:cs typeface="Times New Roman" panose="02020603050405020304" pitchFamily="18" charset="0"/>
              </a:rPr>
              <a:t>Induction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vs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deduction</a:t>
            </a: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							</a:t>
            </a:r>
            <a:r>
              <a:rPr lang="lt-LT" sz="1800" b="1" dirty="0" err="1">
                <a:cs typeface="Times New Roman" panose="02020603050405020304" pitchFamily="18" charset="0"/>
              </a:rPr>
              <a:t>Eternal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vs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perpetual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change</a:t>
            </a: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							</a:t>
            </a:r>
            <a:r>
              <a:rPr lang="lt-LT" sz="1800" b="1" dirty="0" err="1">
                <a:cs typeface="Times New Roman" panose="02020603050405020304" pitchFamily="18" charset="0"/>
              </a:rPr>
              <a:t>Categorical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vs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hypothetical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good</a:t>
            </a: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1800" b="1" dirty="0">
                <a:cs typeface="Times New Roman" panose="02020603050405020304" pitchFamily="18" charset="0"/>
              </a:rPr>
              <a:t>							</a:t>
            </a:r>
            <a:r>
              <a:rPr lang="lt-LT" sz="1800" b="1" dirty="0" err="1">
                <a:cs typeface="Times New Roman" panose="02020603050405020304" pitchFamily="18" charset="0"/>
              </a:rPr>
              <a:t>Evil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outside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vs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no</a:t>
            </a:r>
            <a:r>
              <a:rPr lang="lt-LT" sz="1800" b="1" dirty="0">
                <a:cs typeface="Times New Roman" panose="02020603050405020304" pitchFamily="18" charset="0"/>
              </a:rPr>
              <a:t> </a:t>
            </a:r>
            <a:r>
              <a:rPr lang="lt-LT" sz="1800" b="1" dirty="0" err="1">
                <a:cs typeface="Times New Roman" panose="02020603050405020304" pitchFamily="18" charset="0"/>
              </a:rPr>
              <a:t>evil</a:t>
            </a: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8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800" dirty="0"/>
          </a:p>
        </p:txBody>
      </p:sp>
      <p:pic>
        <p:nvPicPr>
          <p:cNvPr id="4" name="Obraz 3" descr="Obraz zawierający czerwony, Prostokąt, flaga, design&#10;&#10;Opis wygenerowany automatycznie">
            <a:extLst>
              <a:ext uri="{FF2B5EF4-FFF2-40B4-BE49-F238E27FC236}">
                <a16:creationId xmlns:a16="http://schemas.microsoft.com/office/drawing/2014/main" id="{69C6D677-18D0-CD57-6E5A-ACB59A763F2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95" y="5566482"/>
            <a:ext cx="1558422" cy="9883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E71C515D-B9C0-D910-3D11-AECFA4544A3F}"/>
              </a:ext>
            </a:extLst>
          </p:cNvPr>
          <p:cNvSpPr txBox="1">
            <a:spLocks/>
          </p:cNvSpPr>
          <p:nvPr/>
        </p:nvSpPr>
        <p:spPr>
          <a:xfrm>
            <a:off x="1828800" y="5676681"/>
            <a:ext cx="7869676" cy="12807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200"/>
              <a:t>Projekt dofinansowano ze środków budżetu państwa w ramach programu „Doskonała Nauka” Ministra Edukacji i Nauki.</a:t>
            </a:r>
          </a:p>
          <a:p>
            <a:pPr marL="0" indent="0" algn="ctr">
              <a:buNone/>
            </a:pPr>
            <a:r>
              <a:rPr lang="pl-PL" sz="1200"/>
              <a:t>Nazwa Projektu: Polsko-Litewskie Forum Prawa Spółek i Prawa Gospodarczego (nr rej. DNK/SP/548941/2022).</a:t>
            </a:r>
          </a:p>
          <a:p>
            <a:pPr marL="0" indent="0" algn="ctr">
              <a:buNone/>
            </a:pPr>
            <a:r>
              <a:rPr lang="pl-PL" sz="1200"/>
              <a:t>Wartość dofinansowania: 22 660 zł. Całkowity koszt: 26 410,00zł.</a:t>
            </a:r>
            <a:endParaRPr lang="pl-PL" sz="1200" dirty="0"/>
          </a:p>
        </p:txBody>
      </p:sp>
      <p:pic>
        <p:nvPicPr>
          <p:cNvPr id="6" name="Obraz 5" descr="Obraz zawierający zrzut ekranu, Czcionka, Grafika, design&#10;&#10;Opis wygenerowany automatycznie">
            <a:extLst>
              <a:ext uri="{FF2B5EF4-FFF2-40B4-BE49-F238E27FC236}">
                <a16:creationId xmlns:a16="http://schemas.microsoft.com/office/drawing/2014/main" id="{1C2375EC-A1CB-6E36-5CA1-19444C8E56B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87" y="5109060"/>
            <a:ext cx="3180945" cy="1850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7D62F54-21DF-92BC-69DF-5CFCD470D9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712" y="681037"/>
            <a:ext cx="2162175" cy="15049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D6A65BD-A838-CBEC-57BE-FCEED59DA8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6020" y="1004850"/>
            <a:ext cx="2221960" cy="2926484"/>
          </a:xfrm>
          <a:prstGeom prst="rect">
            <a:avLst/>
          </a:prstGeom>
        </p:spPr>
      </p:pic>
      <p:pic>
        <p:nvPicPr>
          <p:cNvPr id="2050" name="Picture 2" descr="Star Coloring Pages">
            <a:extLst>
              <a:ext uri="{FF2B5EF4-FFF2-40B4-BE49-F238E27FC236}">
                <a16:creationId xmlns:a16="http://schemas.microsoft.com/office/drawing/2014/main" id="{387D1373-0FAC-C2DA-A502-1696E86FD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10627" y="1004850"/>
            <a:ext cx="2293014" cy="1620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反向类比用电来类比水水路和电路的统一理解- 知乎">
            <a:extLst>
              <a:ext uri="{FF2B5EF4-FFF2-40B4-BE49-F238E27FC236}">
                <a16:creationId xmlns:a16="http://schemas.microsoft.com/office/drawing/2014/main" id="{AE0C1B8C-21BB-ED2A-8576-EB8A6F552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823068"/>
            <a:ext cx="2306204" cy="210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2036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890</Words>
  <Application>Microsoft Office PowerPoint</Application>
  <PresentationFormat>Widescreen</PresentationFormat>
  <Paragraphs>108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Motyw pakietu Office</vt:lpstr>
      <vt:lpstr>Polsko-Litewskie Forum Prawa Spółek i Prawa Gospodarczego. Nowe rozwiązania prawne dotyczące funkcjonowania spółek  w prawie polskim i litewskim  Olsztyn 15-16 września 2023 r.  PATRONAT HONOROWY     PATRONAT MEDIALNY  </vt:lpstr>
      <vt:lpstr>Demistifying Law and Economics in Criminology</vt:lpstr>
      <vt:lpstr>Demistifying Law and Economics in Criminology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„Polsko-Litewskie Forum Prawa Spółek i Prawa Gospodarczego. Nowe rozwiązania prawne dotyczące funkcjonowania spółek w prawie polskim i litewskim”   Olsztyn 15-16 września 2023 r.</dc:title>
  <dc:creator>Aleksandra Kudrzycka</dc:creator>
  <cp:lastModifiedBy>Laura Čepaitė</cp:lastModifiedBy>
  <cp:revision>8</cp:revision>
  <dcterms:created xsi:type="dcterms:W3CDTF">2023-09-11T10:51:49Z</dcterms:created>
  <dcterms:modified xsi:type="dcterms:W3CDTF">2023-09-14T17:19:00Z</dcterms:modified>
</cp:coreProperties>
</file>