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</p:sldIdLst>
  <p:sldSz cx="21383625" cy="30275213"/>
  <p:notesSz cx="6797675" cy="9926638"/>
  <p:defaultTextStyle>
    <a:defPPr>
      <a:defRPr lang="pl-PL"/>
    </a:defPPr>
    <a:lvl1pPr marL="0" algn="l" defTabSz="2479328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1pPr>
    <a:lvl2pPr marL="1239664" algn="l" defTabSz="2479328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2pPr>
    <a:lvl3pPr marL="2479328" algn="l" defTabSz="2479328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3pPr>
    <a:lvl4pPr marL="3718992" algn="l" defTabSz="2479328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4pPr>
    <a:lvl5pPr marL="4958656" algn="l" defTabSz="2479328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5pPr>
    <a:lvl6pPr marL="6198320" algn="l" defTabSz="2479328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6pPr>
    <a:lvl7pPr marL="7437984" algn="l" defTabSz="2479328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7pPr>
    <a:lvl8pPr marL="8677648" algn="l" defTabSz="2479328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8pPr>
    <a:lvl9pPr marL="9917312" algn="l" defTabSz="2479328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9F6C"/>
    <a:srgbClr val="1F9A5C"/>
    <a:srgbClr val="1D964F"/>
    <a:srgbClr val="29A99B"/>
    <a:srgbClr val="1B8CBC"/>
    <a:srgbClr val="2C60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2" autoAdjust="0"/>
    <p:restoredTop sz="94660"/>
  </p:normalViewPr>
  <p:slideViewPr>
    <p:cSldViewPr snapToGrid="0">
      <p:cViewPr>
        <p:scale>
          <a:sx n="33" d="100"/>
          <a:sy n="33" d="100"/>
        </p:scale>
        <p:origin x="812" y="-30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6210" y="6391440"/>
            <a:ext cx="15483410" cy="14698713"/>
          </a:xfrm>
        </p:spPr>
        <p:txBody>
          <a:bodyPr anchor="b"/>
          <a:lstStyle>
            <a:lvl1pPr>
              <a:defRPr sz="16837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6210" y="21090143"/>
            <a:ext cx="15483410" cy="380281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1069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38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07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276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345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414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484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553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773E-6256-4E42-B253-2DF17E61CB06}" type="datetimeFigureOut">
              <a:rPr lang="pl-PL" smtClean="0"/>
              <a:t>23.01.2024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750D-FA71-4ECB-A012-253023C51D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313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6214" y="21192592"/>
            <a:ext cx="15483407" cy="2501912"/>
          </a:xfrm>
        </p:spPr>
        <p:txBody>
          <a:bodyPr anchor="b">
            <a:normAutofit/>
          </a:bodyPr>
          <a:lstStyle>
            <a:lvl1pPr algn="l">
              <a:defRPr sz="5612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026210" y="3027521"/>
            <a:ext cx="15483410" cy="1607202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742"/>
            </a:lvl1pPr>
            <a:lvl2pPr marL="1069162" indent="0">
              <a:buNone/>
              <a:defRPr sz="3742"/>
            </a:lvl2pPr>
            <a:lvl3pPr marL="2138324" indent="0">
              <a:buNone/>
              <a:defRPr sz="3742"/>
            </a:lvl3pPr>
            <a:lvl4pPr marL="3207487" indent="0">
              <a:buNone/>
              <a:defRPr sz="3742"/>
            </a:lvl4pPr>
            <a:lvl5pPr marL="4276649" indent="0">
              <a:buNone/>
              <a:defRPr sz="3742"/>
            </a:lvl5pPr>
            <a:lvl6pPr marL="5345811" indent="0">
              <a:buNone/>
              <a:defRPr sz="3742"/>
            </a:lvl6pPr>
            <a:lvl7pPr marL="6414973" indent="0">
              <a:buNone/>
              <a:defRPr sz="3742"/>
            </a:lvl7pPr>
            <a:lvl8pPr marL="7484135" indent="0">
              <a:buNone/>
              <a:defRPr sz="3742"/>
            </a:lvl8pPr>
            <a:lvl9pPr marL="8553298" indent="0">
              <a:buNone/>
              <a:defRPr sz="3742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26213" y="23694504"/>
            <a:ext cx="15483405" cy="2179533"/>
          </a:xfrm>
        </p:spPr>
        <p:txBody>
          <a:bodyPr>
            <a:normAutofit/>
          </a:bodyPr>
          <a:lstStyle>
            <a:lvl1pPr marL="0" indent="0">
              <a:buNone/>
              <a:defRPr sz="2806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773E-6256-4E42-B253-2DF17E61CB06}" type="datetimeFigureOut">
              <a:rPr lang="pl-PL" smtClean="0"/>
              <a:t>23.01.2024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750D-FA71-4ECB-A012-253023C51D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7929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6210" y="6391434"/>
            <a:ext cx="15483410" cy="8746173"/>
          </a:xfrm>
        </p:spPr>
        <p:txBody>
          <a:bodyPr/>
          <a:lstStyle>
            <a:lvl1pPr>
              <a:defRPr sz="1122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2026210" y="16146780"/>
            <a:ext cx="15483410" cy="10428129"/>
          </a:xfrm>
        </p:spPr>
        <p:txBody>
          <a:bodyPr anchor="ctr">
            <a:normAutofit/>
          </a:bodyPr>
          <a:lstStyle>
            <a:lvl1pPr marL="0" indent="0">
              <a:buNone/>
              <a:defRPr sz="4209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773E-6256-4E42-B253-2DF17E61CB06}" type="datetimeFigureOut">
              <a:rPr lang="pl-PL" smtClean="0"/>
              <a:t>23.01.2024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750D-FA71-4ECB-A012-253023C51D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4114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775" y="6391434"/>
            <a:ext cx="14033703" cy="10256728"/>
          </a:xfrm>
        </p:spPr>
        <p:txBody>
          <a:bodyPr/>
          <a:lstStyle>
            <a:lvl1pPr>
              <a:defRPr sz="1122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3386623" y="16648162"/>
            <a:ext cx="12771148" cy="1510556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3274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026210" y="19206338"/>
            <a:ext cx="15483410" cy="7400608"/>
          </a:xfrm>
        </p:spPr>
        <p:txBody>
          <a:bodyPr anchor="ctr">
            <a:normAutofit/>
          </a:bodyPr>
          <a:lstStyle>
            <a:lvl1pPr marL="0" indent="0">
              <a:buNone/>
              <a:defRPr sz="4209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773E-6256-4E42-B253-2DF17E61CB06}" type="datetimeFigureOut">
              <a:rPr lang="pl-PL" smtClean="0"/>
              <a:t>23.01.2024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750D-FA71-4ECB-A012-253023C51DC7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TextBox 11"/>
          <p:cNvSpPr txBox="1"/>
          <p:nvPr/>
        </p:nvSpPr>
        <p:spPr>
          <a:xfrm>
            <a:off x="1575937" y="4287678"/>
            <a:ext cx="1406846" cy="448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2853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369068" y="11538781"/>
            <a:ext cx="1406846" cy="448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2853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955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6209" y="13792046"/>
            <a:ext cx="15483412" cy="7298101"/>
          </a:xfrm>
        </p:spPr>
        <p:txBody>
          <a:bodyPr anchor="b"/>
          <a:lstStyle>
            <a:lvl1pPr algn="l">
              <a:defRPr sz="9354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6210" y="21090147"/>
            <a:ext cx="15483410" cy="3798308"/>
          </a:xfrm>
        </p:spPr>
        <p:txBody>
          <a:bodyPr anchor="t"/>
          <a:lstStyle>
            <a:lvl1pPr marL="0" indent="0" algn="l">
              <a:buNone/>
              <a:defRPr sz="4677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1069162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773E-6256-4E42-B253-2DF17E61CB06}" type="datetimeFigureOut">
              <a:rPr lang="pl-PL" smtClean="0"/>
              <a:t>23.01.2024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750D-FA71-4ECB-A012-253023C51D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2990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9822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0420" y="8746172"/>
            <a:ext cx="5169873" cy="2543957"/>
          </a:xfrm>
        </p:spPr>
        <p:txBody>
          <a:bodyPr anchor="b">
            <a:noAutofit/>
          </a:bodyPr>
          <a:lstStyle>
            <a:lvl1pPr marL="0" indent="0">
              <a:buNone/>
              <a:defRPr sz="5612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44658" y="11773694"/>
            <a:ext cx="5135634" cy="15845432"/>
          </a:xfrm>
        </p:spPr>
        <p:txBody>
          <a:bodyPr anchor="t">
            <a:normAutofit/>
          </a:bodyPr>
          <a:lstStyle>
            <a:lvl1pPr marL="0" indent="0">
              <a:buNone/>
              <a:defRPr sz="3274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13351" y="8746172"/>
            <a:ext cx="5151232" cy="2543957"/>
          </a:xfrm>
        </p:spPr>
        <p:txBody>
          <a:bodyPr anchor="b">
            <a:noAutofit/>
          </a:bodyPr>
          <a:lstStyle>
            <a:lvl1pPr marL="0" indent="0">
              <a:buNone/>
              <a:defRPr sz="5612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6794835" y="11773694"/>
            <a:ext cx="5169746" cy="15845432"/>
          </a:xfrm>
        </p:spPr>
        <p:txBody>
          <a:bodyPr anchor="t">
            <a:normAutofit/>
          </a:bodyPr>
          <a:lstStyle>
            <a:lvl1pPr marL="0" indent="0">
              <a:buNone/>
              <a:defRPr sz="3274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2499311" y="8746172"/>
            <a:ext cx="5143992" cy="2543957"/>
          </a:xfrm>
        </p:spPr>
        <p:txBody>
          <a:bodyPr anchor="b">
            <a:noAutofit/>
          </a:bodyPr>
          <a:lstStyle>
            <a:lvl1pPr marL="0" indent="0">
              <a:buNone/>
              <a:defRPr sz="5612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12499311" y="11773694"/>
            <a:ext cx="5143992" cy="15845432"/>
          </a:xfrm>
        </p:spPr>
        <p:txBody>
          <a:bodyPr anchor="t">
            <a:normAutofit/>
          </a:bodyPr>
          <a:lstStyle>
            <a:lvl1pPr marL="0" indent="0">
              <a:buNone/>
              <a:defRPr sz="3274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6537005" y="9418955"/>
            <a:ext cx="0" cy="17492345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2214273" y="9418955"/>
            <a:ext cx="0" cy="17512131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773E-6256-4E42-B253-2DF17E61CB06}" type="datetimeFigureOut">
              <a:rPr lang="pl-PL" smtClean="0"/>
              <a:t>23.01.2024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750D-FA71-4ECB-A012-253023C51D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17590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9822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4657" y="18766169"/>
            <a:ext cx="5157916" cy="2543957"/>
          </a:xfrm>
        </p:spPr>
        <p:txBody>
          <a:bodyPr anchor="b">
            <a:noAutofit/>
          </a:bodyPr>
          <a:lstStyle>
            <a:lvl1pPr marL="0" indent="0">
              <a:buNone/>
              <a:defRPr sz="5612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4657" y="9755346"/>
            <a:ext cx="5157916" cy="6727825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742"/>
            </a:lvl1pPr>
            <a:lvl2pPr marL="1069162" indent="0">
              <a:buNone/>
              <a:defRPr sz="3742"/>
            </a:lvl2pPr>
            <a:lvl3pPr marL="2138324" indent="0">
              <a:buNone/>
              <a:defRPr sz="3742"/>
            </a:lvl3pPr>
            <a:lvl4pPr marL="3207487" indent="0">
              <a:buNone/>
              <a:defRPr sz="3742"/>
            </a:lvl4pPr>
            <a:lvl5pPr marL="4276649" indent="0">
              <a:buNone/>
              <a:defRPr sz="3742"/>
            </a:lvl5pPr>
            <a:lvl6pPr marL="5345811" indent="0">
              <a:buNone/>
              <a:defRPr sz="3742"/>
            </a:lvl6pPr>
            <a:lvl7pPr marL="6414973" indent="0">
              <a:buNone/>
              <a:defRPr sz="3742"/>
            </a:lvl7pPr>
            <a:lvl8pPr marL="7484135" indent="0">
              <a:buNone/>
              <a:defRPr sz="3742"/>
            </a:lvl8pPr>
            <a:lvl9pPr marL="8553298" indent="0">
              <a:buNone/>
              <a:defRPr sz="3742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4657" y="21310132"/>
            <a:ext cx="5157916" cy="2910045"/>
          </a:xfrm>
        </p:spPr>
        <p:txBody>
          <a:bodyPr anchor="t">
            <a:normAutofit/>
          </a:bodyPr>
          <a:lstStyle>
            <a:lvl1pPr marL="0" indent="0">
              <a:buNone/>
              <a:defRPr sz="3274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23378" y="18766169"/>
            <a:ext cx="5141204" cy="2543957"/>
          </a:xfrm>
        </p:spPr>
        <p:txBody>
          <a:bodyPr anchor="b">
            <a:noAutofit/>
          </a:bodyPr>
          <a:lstStyle>
            <a:lvl1pPr marL="0" indent="0">
              <a:buNone/>
              <a:defRPr sz="5612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6823376" y="9755346"/>
            <a:ext cx="5141204" cy="6727825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742"/>
            </a:lvl1pPr>
            <a:lvl2pPr marL="1069162" indent="0">
              <a:buNone/>
              <a:defRPr sz="3742"/>
            </a:lvl2pPr>
            <a:lvl3pPr marL="2138324" indent="0">
              <a:buNone/>
              <a:defRPr sz="3742"/>
            </a:lvl3pPr>
            <a:lvl4pPr marL="3207487" indent="0">
              <a:buNone/>
              <a:defRPr sz="3742"/>
            </a:lvl4pPr>
            <a:lvl5pPr marL="4276649" indent="0">
              <a:buNone/>
              <a:defRPr sz="3742"/>
            </a:lvl5pPr>
            <a:lvl6pPr marL="5345811" indent="0">
              <a:buNone/>
              <a:defRPr sz="3742"/>
            </a:lvl6pPr>
            <a:lvl7pPr marL="6414973" indent="0">
              <a:buNone/>
              <a:defRPr sz="3742"/>
            </a:lvl7pPr>
            <a:lvl8pPr marL="7484135" indent="0">
              <a:buNone/>
              <a:defRPr sz="3742"/>
            </a:lvl8pPr>
            <a:lvl9pPr marL="8553298" indent="0">
              <a:buNone/>
              <a:defRPr sz="3742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6821002" y="21310128"/>
            <a:ext cx="5148014" cy="2910045"/>
          </a:xfrm>
        </p:spPr>
        <p:txBody>
          <a:bodyPr anchor="t">
            <a:normAutofit/>
          </a:bodyPr>
          <a:lstStyle>
            <a:lvl1pPr marL="0" indent="0">
              <a:buNone/>
              <a:defRPr sz="3274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2499311" y="18766169"/>
            <a:ext cx="5143992" cy="2543957"/>
          </a:xfrm>
        </p:spPr>
        <p:txBody>
          <a:bodyPr anchor="b">
            <a:noAutofit/>
          </a:bodyPr>
          <a:lstStyle>
            <a:lvl1pPr marL="0" indent="0">
              <a:buNone/>
              <a:defRPr sz="5612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12499309" y="9755346"/>
            <a:ext cx="5143992" cy="6727825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742"/>
            </a:lvl1pPr>
            <a:lvl2pPr marL="1069162" indent="0">
              <a:buNone/>
              <a:defRPr sz="3742"/>
            </a:lvl2pPr>
            <a:lvl3pPr marL="2138324" indent="0">
              <a:buNone/>
              <a:defRPr sz="3742"/>
            </a:lvl3pPr>
            <a:lvl4pPr marL="3207487" indent="0">
              <a:buNone/>
              <a:defRPr sz="3742"/>
            </a:lvl4pPr>
            <a:lvl5pPr marL="4276649" indent="0">
              <a:buNone/>
              <a:defRPr sz="3742"/>
            </a:lvl5pPr>
            <a:lvl6pPr marL="5345811" indent="0">
              <a:buNone/>
              <a:defRPr sz="3742"/>
            </a:lvl6pPr>
            <a:lvl7pPr marL="6414973" indent="0">
              <a:buNone/>
              <a:defRPr sz="3742"/>
            </a:lvl7pPr>
            <a:lvl8pPr marL="7484135" indent="0">
              <a:buNone/>
              <a:defRPr sz="3742"/>
            </a:lvl8pPr>
            <a:lvl9pPr marL="8553298" indent="0">
              <a:buNone/>
              <a:defRPr sz="3742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12499095" y="21310119"/>
            <a:ext cx="5150804" cy="2910045"/>
          </a:xfrm>
        </p:spPr>
        <p:txBody>
          <a:bodyPr anchor="t">
            <a:normAutofit/>
          </a:bodyPr>
          <a:lstStyle>
            <a:lvl1pPr marL="0" indent="0">
              <a:buNone/>
              <a:defRPr sz="3274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6537005" y="9418955"/>
            <a:ext cx="0" cy="17492345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2214273" y="9418955"/>
            <a:ext cx="0" cy="17512131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773E-6256-4E42-B253-2DF17E61CB06}" type="datetimeFigureOut">
              <a:rPr lang="pl-PL" smtClean="0"/>
              <a:t>23.01.2024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750D-FA71-4ECB-A012-253023C51D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76334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773E-6256-4E42-B253-2DF17E61CB06}" type="datetimeFigureOut">
              <a:rPr lang="pl-PL" smtClean="0"/>
              <a:t>23.01.2024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750D-FA71-4ECB-A012-253023C51D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47667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568606" y="1899218"/>
            <a:ext cx="3074698" cy="25719915"/>
          </a:xfrm>
        </p:spPr>
        <p:txBody>
          <a:bodyPr vert="eaVert" anchor="b" anchorCtr="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4658" y="3413378"/>
            <a:ext cx="13022899" cy="24205752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773E-6256-4E42-B253-2DF17E61CB06}" type="datetimeFigureOut">
              <a:rPr lang="pl-PL" smtClean="0"/>
              <a:t>23.01.2024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750D-FA71-4ECB-A012-253023C51D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668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773E-6256-4E42-B253-2DF17E61CB06}" type="datetimeFigureOut">
              <a:rPr lang="pl-PL" smtClean="0"/>
              <a:t>23.01.2024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750D-FA71-4ECB-A012-253023C51D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4723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6214" y="12633366"/>
            <a:ext cx="15483407" cy="8456783"/>
          </a:xfrm>
        </p:spPr>
        <p:txBody>
          <a:bodyPr anchor="b"/>
          <a:lstStyle>
            <a:lvl1pPr algn="l">
              <a:defRPr sz="9354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6210" y="21090147"/>
            <a:ext cx="15483410" cy="3798308"/>
          </a:xfrm>
        </p:spPr>
        <p:txBody>
          <a:bodyPr anchor="t"/>
          <a:lstStyle>
            <a:lvl1pPr marL="0" indent="0" algn="l">
              <a:buNone/>
              <a:defRPr sz="4677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1069162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773E-6256-4E42-B253-2DF17E61CB06}" type="datetimeFigureOut">
              <a:rPr lang="pl-PL" smtClean="0"/>
              <a:t>23.01.2024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750D-FA71-4ECB-A012-253023C51D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8118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35612" y="9096587"/>
            <a:ext cx="7712775" cy="18522546"/>
          </a:xfrm>
        </p:spPr>
        <p:txBody>
          <a:bodyPr>
            <a:normAutofit/>
          </a:bodyPr>
          <a:lstStyle>
            <a:lvl1pPr>
              <a:defRPr sz="4209"/>
            </a:lvl1pPr>
            <a:lvl2pPr>
              <a:defRPr sz="3742"/>
            </a:lvl2pPr>
            <a:lvl3pPr>
              <a:defRPr sz="3274"/>
            </a:lvl3pPr>
            <a:lvl4pPr>
              <a:defRPr sz="2806"/>
            </a:lvl4pPr>
            <a:lvl5pPr>
              <a:defRPr sz="2806"/>
            </a:lvl5pPr>
            <a:lvl6pPr>
              <a:defRPr sz="2806"/>
            </a:lvl6pPr>
            <a:lvl7pPr>
              <a:defRPr sz="2806"/>
            </a:lvl7pPr>
            <a:lvl8pPr>
              <a:defRPr sz="2806"/>
            </a:lvl8pPr>
            <a:lvl9pPr>
              <a:defRPr sz="2806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20037" y="9076796"/>
            <a:ext cx="7712779" cy="18542332"/>
          </a:xfrm>
        </p:spPr>
        <p:txBody>
          <a:bodyPr>
            <a:normAutofit/>
          </a:bodyPr>
          <a:lstStyle>
            <a:lvl1pPr>
              <a:defRPr sz="4209"/>
            </a:lvl1pPr>
            <a:lvl2pPr>
              <a:defRPr sz="3742"/>
            </a:lvl2pPr>
            <a:lvl3pPr>
              <a:defRPr sz="3274"/>
            </a:lvl3pPr>
            <a:lvl4pPr>
              <a:defRPr sz="2806"/>
            </a:lvl4pPr>
            <a:lvl5pPr>
              <a:defRPr sz="2806"/>
            </a:lvl5pPr>
            <a:lvl6pPr>
              <a:defRPr sz="2806"/>
            </a:lvl6pPr>
            <a:lvl7pPr>
              <a:defRPr sz="2806"/>
            </a:lvl7pPr>
            <a:lvl8pPr>
              <a:defRPr sz="2806"/>
            </a:lvl8pPr>
            <a:lvl9pPr>
              <a:defRPr sz="2806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773E-6256-4E42-B253-2DF17E61CB06}" type="datetimeFigureOut">
              <a:rPr lang="pl-PL" smtClean="0"/>
              <a:t>23.01.2024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750D-FA71-4ECB-A012-253023C51D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1308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5611" y="8409781"/>
            <a:ext cx="7712772" cy="2543957"/>
          </a:xfrm>
        </p:spPr>
        <p:txBody>
          <a:bodyPr anchor="b">
            <a:noAutofit/>
          </a:bodyPr>
          <a:lstStyle>
            <a:lvl1pPr marL="0" indent="0">
              <a:buNone/>
              <a:defRPr sz="5612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35612" y="11100912"/>
            <a:ext cx="7712775" cy="16518214"/>
          </a:xfrm>
        </p:spPr>
        <p:txBody>
          <a:bodyPr>
            <a:normAutofit/>
          </a:bodyPr>
          <a:lstStyle>
            <a:lvl1pPr>
              <a:defRPr sz="4209"/>
            </a:lvl1pPr>
            <a:lvl2pPr>
              <a:defRPr sz="3742"/>
            </a:lvl2pPr>
            <a:lvl3pPr>
              <a:defRPr sz="3274"/>
            </a:lvl3pPr>
            <a:lvl4pPr>
              <a:defRPr sz="2806"/>
            </a:lvl4pPr>
            <a:lvl5pPr>
              <a:defRPr sz="2806"/>
            </a:lvl5pPr>
            <a:lvl6pPr>
              <a:defRPr sz="2806"/>
            </a:lvl6pPr>
            <a:lvl7pPr>
              <a:defRPr sz="2806"/>
            </a:lvl7pPr>
            <a:lvl8pPr>
              <a:defRPr sz="2806"/>
            </a:lvl8pPr>
            <a:lvl9pPr>
              <a:defRPr sz="2806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920039" y="8409781"/>
            <a:ext cx="7712775" cy="2543957"/>
          </a:xfrm>
        </p:spPr>
        <p:txBody>
          <a:bodyPr anchor="b">
            <a:noAutofit/>
          </a:bodyPr>
          <a:lstStyle>
            <a:lvl1pPr marL="0" indent="0">
              <a:buNone/>
              <a:defRPr sz="5612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920039" y="11100912"/>
            <a:ext cx="7712775" cy="16518214"/>
          </a:xfrm>
        </p:spPr>
        <p:txBody>
          <a:bodyPr>
            <a:normAutofit/>
          </a:bodyPr>
          <a:lstStyle>
            <a:lvl1pPr>
              <a:defRPr sz="4209"/>
            </a:lvl1pPr>
            <a:lvl2pPr>
              <a:defRPr sz="3742"/>
            </a:lvl2pPr>
            <a:lvl3pPr>
              <a:defRPr sz="3274"/>
            </a:lvl3pPr>
            <a:lvl4pPr>
              <a:defRPr sz="2806"/>
            </a:lvl4pPr>
            <a:lvl5pPr>
              <a:defRPr sz="2806"/>
            </a:lvl5pPr>
            <a:lvl6pPr>
              <a:defRPr sz="2806"/>
            </a:lvl6pPr>
            <a:lvl7pPr>
              <a:defRPr sz="2806"/>
            </a:lvl7pPr>
            <a:lvl8pPr>
              <a:defRPr sz="2806"/>
            </a:lvl8pPr>
            <a:lvl9pPr>
              <a:defRPr sz="2806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773E-6256-4E42-B253-2DF17E61CB06}" type="datetimeFigureOut">
              <a:rPr lang="pl-PL" smtClean="0"/>
              <a:t>23.01.2024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750D-FA71-4ECB-A012-253023C51D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330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773E-6256-4E42-B253-2DF17E61CB06}" type="datetimeFigureOut">
              <a:rPr lang="pl-PL" smtClean="0"/>
              <a:t>23.01.2024</a:t>
            </a:fld>
            <a:endParaRPr lang="pl-P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750D-FA71-4ECB-A012-253023C51D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353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773E-6256-4E42-B253-2DF17E61CB06}" type="datetimeFigureOut">
              <a:rPr lang="pl-PL" smtClean="0"/>
              <a:t>23.01.2024</a:t>
            </a:fld>
            <a:endParaRPr lang="pl-P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750D-FA71-4ECB-A012-253023C51D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7580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6208" y="6391434"/>
            <a:ext cx="5966700" cy="6391434"/>
          </a:xfrm>
        </p:spPr>
        <p:txBody>
          <a:bodyPr anchor="b"/>
          <a:lstStyle>
            <a:lvl1pPr algn="l">
              <a:defRPr sz="5612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3956" y="6391434"/>
            <a:ext cx="9115666" cy="20183475"/>
          </a:xfrm>
        </p:spPr>
        <p:txBody>
          <a:bodyPr anchor="ctr">
            <a:normAutofit/>
          </a:bodyPr>
          <a:lstStyle>
            <a:lvl1pPr>
              <a:defRPr sz="4677"/>
            </a:lvl1pPr>
            <a:lvl2pPr>
              <a:defRPr sz="4209"/>
            </a:lvl2pPr>
            <a:lvl3pPr>
              <a:defRPr sz="3742"/>
            </a:lvl3pPr>
            <a:lvl4pPr>
              <a:defRPr sz="3274"/>
            </a:lvl4pPr>
            <a:lvl5pPr>
              <a:defRPr sz="3274"/>
            </a:lvl5pPr>
            <a:lvl6pPr>
              <a:defRPr sz="3274"/>
            </a:lvl6pPr>
            <a:lvl7pPr>
              <a:defRPr sz="3274"/>
            </a:lvl7pPr>
            <a:lvl8pPr>
              <a:defRPr sz="3274"/>
            </a:lvl8pPr>
            <a:lvl9pPr>
              <a:defRPr sz="3274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26208" y="13814474"/>
            <a:ext cx="5966700" cy="12782863"/>
          </a:xfrm>
        </p:spPr>
        <p:txBody>
          <a:bodyPr/>
          <a:lstStyle>
            <a:lvl1pPr marL="0" indent="0">
              <a:buNone/>
              <a:defRPr sz="3274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773E-6256-4E42-B253-2DF17E61CB06}" type="datetimeFigureOut">
              <a:rPr lang="pl-PL" smtClean="0"/>
              <a:t>23.01.2024</a:t>
            </a:fld>
            <a:endParaRPr lang="pl-P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750D-FA71-4ECB-A012-253023C51D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310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4373" y="8185485"/>
            <a:ext cx="8934805" cy="6952121"/>
          </a:xfrm>
        </p:spPr>
        <p:txBody>
          <a:bodyPr anchor="b">
            <a:normAutofit/>
          </a:bodyPr>
          <a:lstStyle>
            <a:lvl1pPr algn="l">
              <a:defRPr sz="8419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192028" y="5045869"/>
            <a:ext cx="5614663" cy="20183475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742"/>
            </a:lvl1pPr>
            <a:lvl2pPr marL="1069162" indent="0">
              <a:buNone/>
              <a:defRPr sz="3742"/>
            </a:lvl2pPr>
            <a:lvl3pPr marL="2138324" indent="0">
              <a:buNone/>
              <a:defRPr sz="3742"/>
            </a:lvl3pPr>
            <a:lvl4pPr marL="3207487" indent="0">
              <a:buNone/>
              <a:defRPr sz="3742"/>
            </a:lvl4pPr>
            <a:lvl5pPr marL="4276649" indent="0">
              <a:buNone/>
              <a:defRPr sz="3742"/>
            </a:lvl5pPr>
            <a:lvl6pPr marL="5345811" indent="0">
              <a:buNone/>
              <a:defRPr sz="3742"/>
            </a:lvl6pPr>
            <a:lvl7pPr marL="6414973" indent="0">
              <a:buNone/>
              <a:defRPr sz="3742"/>
            </a:lvl7pPr>
            <a:lvl8pPr marL="7484135" indent="0">
              <a:buNone/>
              <a:defRPr sz="3742"/>
            </a:lvl8pPr>
            <a:lvl9pPr marL="8553298" indent="0">
              <a:buNone/>
              <a:defRPr sz="3742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26209" y="16146780"/>
            <a:ext cx="8920900" cy="6055043"/>
          </a:xfrm>
        </p:spPr>
        <p:txBody>
          <a:bodyPr>
            <a:normAutofit/>
          </a:bodyPr>
          <a:lstStyle>
            <a:lvl1pPr marL="0" indent="0">
              <a:buNone/>
              <a:defRPr sz="3274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773E-6256-4E42-B253-2DF17E61CB06}" type="datetimeFigureOut">
              <a:rPr lang="pl-PL" smtClean="0"/>
              <a:t>23.01.2024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750D-FA71-4ECB-A012-253023C51D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77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14731484" y="7400608"/>
            <a:ext cx="6593284" cy="12446476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13305909" y="-2018347"/>
            <a:ext cx="3742134" cy="7064216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14731484" y="26911301"/>
            <a:ext cx="2316559" cy="4373086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360107" y="11773694"/>
            <a:ext cx="9800828" cy="18501519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1963879" y="12782868"/>
            <a:ext cx="5524103" cy="10428129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18113511" y="0"/>
            <a:ext cx="1603772" cy="48536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3515" y="1998562"/>
            <a:ext cx="16499300" cy="61827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5611" y="9062811"/>
            <a:ext cx="15695483" cy="185213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6499083" y="8310617"/>
            <a:ext cx="4373082" cy="53472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2572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5F5773E-6256-4E42-B253-2DF17E61CB06}" type="datetimeFigureOut">
              <a:rPr lang="pl-PL" smtClean="0"/>
              <a:t>23.01.2024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10570367" y="14643777"/>
            <a:ext cx="17039387" cy="5347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2572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8162124" y="1305554"/>
            <a:ext cx="1470505" cy="33890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655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6750D-FA71-4ECB-A012-253023C51D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81641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1069179" rtl="0" eaLnBrk="1" latinLnBrk="0" hangingPunct="1">
        <a:spcBef>
          <a:spcPct val="0"/>
        </a:spcBef>
        <a:buNone/>
        <a:defRPr sz="9822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801886" indent="-801886" algn="l" defTabSz="1069179" rtl="0" eaLnBrk="1" latinLnBrk="0" hangingPunct="1">
        <a:spcBef>
          <a:spcPts val="2339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4677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1737417" indent="-668238" algn="l" defTabSz="1069179" rtl="0" eaLnBrk="1" latinLnBrk="0" hangingPunct="1">
        <a:spcBef>
          <a:spcPts val="2339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4209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2672952" indent="-534590" algn="l" defTabSz="1069179" rtl="0" eaLnBrk="1" latinLnBrk="0" hangingPunct="1">
        <a:spcBef>
          <a:spcPts val="2339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3742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3742131" indent="-534590" algn="l" defTabSz="1069179" rtl="0" eaLnBrk="1" latinLnBrk="0" hangingPunct="1">
        <a:spcBef>
          <a:spcPts val="2339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3274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4811309" indent="-534590" algn="l" defTabSz="1069179" rtl="0" eaLnBrk="1" latinLnBrk="0" hangingPunct="1">
        <a:spcBef>
          <a:spcPts val="2339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3274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5880490" indent="-534590" algn="l" defTabSz="1069179" rtl="0" eaLnBrk="1" latinLnBrk="0" hangingPunct="1">
        <a:spcBef>
          <a:spcPts val="2339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3274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6949669" indent="-534590" algn="l" defTabSz="1069179" rtl="0" eaLnBrk="1" latinLnBrk="0" hangingPunct="1">
        <a:spcBef>
          <a:spcPts val="2339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3274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8018850" indent="-534590" algn="l" defTabSz="1069179" rtl="0" eaLnBrk="1" latinLnBrk="0" hangingPunct="1">
        <a:spcBef>
          <a:spcPts val="2339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3274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9088028" indent="-534590" algn="l" defTabSz="1069179" rtl="0" eaLnBrk="1" latinLnBrk="0" hangingPunct="1">
        <a:spcBef>
          <a:spcPts val="2339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3274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1069179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79" algn="l" defTabSz="1069179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59" algn="l" defTabSz="1069179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538" algn="l" defTabSz="1069179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721" algn="l" defTabSz="1069179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900" algn="l" defTabSz="1069179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5081" algn="l" defTabSz="1069179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259" algn="l" defTabSz="1069179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440" algn="l" defTabSz="1069179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13"/>
          <p:cNvSpPr/>
          <p:nvPr/>
        </p:nvSpPr>
        <p:spPr>
          <a:xfrm>
            <a:off x="9383950" y="9178157"/>
            <a:ext cx="10684841" cy="207749"/>
          </a:xfrm>
          <a:prstGeom prst="rect">
            <a:avLst/>
          </a:prstGeom>
        </p:spPr>
        <p:txBody>
          <a:bodyPr>
            <a:spAutoFit/>
          </a:bodyPr>
          <a:lstStyle/>
          <a:p>
            <a:pPr marL="190721" marR="190721">
              <a:lnSpc>
                <a:spcPts val="919"/>
              </a:lnSpc>
              <a:spcBef>
                <a:spcPts val="848"/>
              </a:spcBef>
              <a:spcAft>
                <a:spcPts val="424"/>
              </a:spcAft>
            </a:pPr>
            <a:r>
              <a:rPr lang="en-US" sz="1979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Table </a:t>
            </a:r>
            <a:r>
              <a:rPr lang="pl-PL" sz="1979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979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979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Production cost of willow variety per energy unit (€GJ</a:t>
            </a:r>
            <a:r>
              <a:rPr lang="en-US" sz="1979" baseline="30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−1</a:t>
            </a:r>
            <a:r>
              <a:rPr lang="en-US" sz="226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l-PL" sz="2261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1461116" y="14249823"/>
            <a:ext cx="7377946" cy="701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0721" marR="190721">
              <a:spcBef>
                <a:spcPts val="424"/>
              </a:spcBef>
              <a:spcAft>
                <a:spcPts val="848"/>
              </a:spcAft>
            </a:pPr>
            <a:r>
              <a:rPr lang="en-US" sz="1979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Figure 1. </a:t>
            </a:r>
            <a:r>
              <a:rPr lang="en-US" sz="1979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External cost for willow chips production depending on variety per 1 ha</a:t>
            </a:r>
            <a:endParaRPr lang="pl-PL" sz="1979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odtytuł 2">
            <a:extLst>
              <a:ext uri="{FF2B5EF4-FFF2-40B4-BE49-F238E27FC236}">
                <a16:creationId xmlns:a16="http://schemas.microsoft.com/office/drawing/2014/main" id="{987C05C9-D4F5-4D37-BA75-5D0F779288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5853" y="28167412"/>
            <a:ext cx="14535150" cy="1919755"/>
          </a:xfrm>
          <a:noFill/>
        </p:spPr>
        <p:txBody>
          <a:bodyPr>
            <a:norm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Projekt dofinansowano ze środków budżetu państwa w ramach programu „Doskonała Nauka” Ministra Edukacji i Nauki. Nazwa Projektu: Polsko-Litewskie Forum Prawa Spółek i Prawa Gospodarczego (nr rej. DNK/SP/548941/2022). Wartość dofinansowania: 22 660 zł. Całkowity koszt: 26 410,00 zł.</a:t>
            </a:r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DC490B3A-4E52-3B59-976F-6F52B70984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293" y="28249790"/>
            <a:ext cx="1820047" cy="1162031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2262942B-D624-48C5-FDC7-7B1D24B0D9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44520" y="27649143"/>
            <a:ext cx="3939105" cy="2626070"/>
          </a:xfrm>
          <a:prstGeom prst="rect">
            <a:avLst/>
          </a:prstGeom>
        </p:spPr>
      </p:pic>
      <p:sp>
        <p:nvSpPr>
          <p:cNvPr id="25" name="pole tekstowe 24">
            <a:extLst>
              <a:ext uri="{FF2B5EF4-FFF2-40B4-BE49-F238E27FC236}">
                <a16:creationId xmlns:a16="http://schemas.microsoft.com/office/drawing/2014/main" id="{396AA43E-23EC-703F-9DBA-82EA0DE20D11}"/>
              </a:ext>
            </a:extLst>
          </p:cNvPr>
          <p:cNvSpPr txBox="1"/>
          <p:nvPr/>
        </p:nvSpPr>
        <p:spPr>
          <a:xfrm>
            <a:off x="-455588" y="2406542"/>
            <a:ext cx="20196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chemeClr val="bg1"/>
                </a:solidFill>
              </a:rPr>
              <a:t>Olsztyn 15-16 września 2023 roku</a:t>
            </a:r>
          </a:p>
        </p:txBody>
      </p:sp>
      <p:sp>
        <p:nvSpPr>
          <p:cNvPr id="26" name="pole tekstowe 25">
            <a:extLst>
              <a:ext uri="{FF2B5EF4-FFF2-40B4-BE49-F238E27FC236}">
                <a16:creationId xmlns:a16="http://schemas.microsoft.com/office/drawing/2014/main" id="{79FDE343-A364-62C9-7A35-CF3FC177CC98}"/>
              </a:ext>
            </a:extLst>
          </p:cNvPr>
          <p:cNvSpPr txBox="1"/>
          <p:nvPr/>
        </p:nvSpPr>
        <p:spPr>
          <a:xfrm>
            <a:off x="-455588" y="612328"/>
            <a:ext cx="201962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chemeClr val="bg1"/>
                </a:solidFill>
              </a:rPr>
              <a:t>”Polsko-Litewskie Forum Prawa Spółek i Prawa Gospodarczego. </a:t>
            </a:r>
          </a:p>
          <a:p>
            <a:pPr algn="ctr"/>
            <a:r>
              <a:rPr lang="pl-PL" sz="3200" b="1" dirty="0">
                <a:solidFill>
                  <a:schemeClr val="bg1"/>
                </a:solidFill>
              </a:rPr>
              <a:t>Nowe rozwiązania prawne dotyczące funkcjonowania spółek </a:t>
            </a:r>
          </a:p>
          <a:p>
            <a:pPr algn="ctr"/>
            <a:r>
              <a:rPr lang="pl-PL" sz="3200" b="1" dirty="0">
                <a:solidFill>
                  <a:schemeClr val="bg1"/>
                </a:solidFill>
              </a:rPr>
              <a:t>w prawie polskim i litewskim”</a:t>
            </a:r>
          </a:p>
        </p:txBody>
      </p:sp>
      <p:pic>
        <p:nvPicPr>
          <p:cNvPr id="27" name="Obraz 26">
            <a:extLst>
              <a:ext uri="{FF2B5EF4-FFF2-40B4-BE49-F238E27FC236}">
                <a16:creationId xmlns:a16="http://schemas.microsoft.com/office/drawing/2014/main" id="{049EA058-B822-5F89-904C-5D1F621EF282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6858" y="3681022"/>
            <a:ext cx="3550963" cy="9424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Obraz 27" descr="Obraz zawierający tekst, godło, logo, symbol&#10;&#10;Opis wygenerowany automatycznie">
            <a:extLst>
              <a:ext uri="{FF2B5EF4-FFF2-40B4-BE49-F238E27FC236}">
                <a16:creationId xmlns:a16="http://schemas.microsoft.com/office/drawing/2014/main" id="{4130C497-7312-9959-8313-6D6833D337BC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931" y="3663636"/>
            <a:ext cx="3931181" cy="9424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Obraz 28" descr="Obraz zawierający tekst, ssak, design&#10;&#10;Opis wygenerowany automatycznie">
            <a:extLst>
              <a:ext uri="{FF2B5EF4-FFF2-40B4-BE49-F238E27FC236}">
                <a16:creationId xmlns:a16="http://schemas.microsoft.com/office/drawing/2014/main" id="{F011C114-4C4C-246D-D1DF-DFC8B38536E7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6400" y="3681022"/>
            <a:ext cx="1729473" cy="1187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Obraz 29">
            <a:extLst>
              <a:ext uri="{FF2B5EF4-FFF2-40B4-BE49-F238E27FC236}">
                <a16:creationId xmlns:a16="http://schemas.microsoft.com/office/drawing/2014/main" id="{CEFC8FB3-687C-C96E-DDAA-71D5EAFAC684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62201" y="3670612"/>
            <a:ext cx="2382320" cy="95282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F62B5767-D94C-1D5D-1E76-1D95809CB849}"/>
              </a:ext>
            </a:extLst>
          </p:cNvPr>
          <p:cNvSpPr txBox="1"/>
          <p:nvPr/>
        </p:nvSpPr>
        <p:spPr>
          <a:xfrm>
            <a:off x="1233960" y="5738764"/>
            <a:ext cx="17910829" cy="19887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Dzień 1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10:00-10:30</a:t>
            </a: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Rejestracja uczestników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10:30-11:00</a:t>
            </a: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Przywitanie uczestników i zaproszonych gości oraz otwarcie Forum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11:00-12:30</a:t>
            </a: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Panel 1 Przeniesienia siedziby spółki kapitałowej pomiędzy państwami członkowskimi UE na przykładzie Polski i Litwy</a:t>
            </a: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prof. </a:t>
            </a:r>
            <a:r>
              <a:rPr lang="pl-PL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Birutė</a:t>
            </a: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Pranevičienė</a:t>
            </a: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pl-PL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Uniwesrsytet</a:t>
            </a: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Mikołaja Romera w Wilnie), „Wyzwania wdrażania konstytucyjnej wolności gospodarczej na Litwie”</a:t>
            </a: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mgr Beata Czaplińska (Polsko-Litewska Izba Handlowa) - „Współpraca gospodarcza Polski i Litwy w ujęciu statystycznym”</a:t>
            </a: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prof. </a:t>
            </a:r>
            <a:r>
              <a:rPr lang="pl-PL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Gintautas</a:t>
            </a: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Bartkus</a:t>
            </a: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(Uniwersytet Wileński) „Przeniesienie siedziby spółki zgodnie z prawem litewskim”</a:t>
            </a: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mgr Aleksandra </a:t>
            </a:r>
            <a:r>
              <a:rPr lang="pl-PL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Kudrzycka-Szypiłło</a:t>
            </a: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(Uniwersytet Warmińsko-Mazurski w Olsztynie) -  „Przeniesienie siedziby spółki w prawie polskim”</a:t>
            </a: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mgr Rafał </a:t>
            </a:r>
            <a:r>
              <a:rPr lang="pl-PL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Pietraszuk</a:t>
            </a: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(Uniwersytet Warmińsko-Mazurski w Olsztynie) – „Środki służące ochronie wierzycieli podczas transgranicznego przekształcenia spółek w prawie polskim”</a:t>
            </a: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l-PL" sz="1800" u="sng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12:30-13:00</a:t>
            </a: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przerwa kawowa</a:t>
            </a: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l-PL" sz="1800" u="sng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13.00 – 14.30</a:t>
            </a: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Panel 2. Nadzór właścicielski Państwa a Prawo Koncernowe (prawo grup spółek)</a:t>
            </a: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 hab. Jakub Jan Zięty, prof. UWM (Uniwersytet Warmińsko-Mazurski w Olsztynie) – „Wykonywanie uprawnień właścicielskich przez SP w grupach kapitałowych w Polsce”                        </a:t>
            </a: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 Maciej </a:t>
            </a:r>
            <a:r>
              <a:rPr lang="pl-PL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Lubiszewski</a:t>
            </a: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(Uniwersytet Warmińsko-Mazurski w Olsztynie) -  „Zamówienia publiczne realizowane w ramach grup kapitałowych”</a:t>
            </a: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 hab. Michał Krzykowski (Uniwersytet Warmińsko-Mazurski w Olsztynie) -  “</a:t>
            </a:r>
            <a:r>
              <a:rPr lang="pl-PL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State</a:t>
            </a: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</a:t>
            </a: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energy</a:t>
            </a: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companies</a:t>
            </a: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l-PL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Polish</a:t>
            </a: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legal</a:t>
            </a: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system”</a:t>
            </a: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mgr </a:t>
            </a:r>
            <a:r>
              <a:rPr lang="pl-PL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Kristina</a:t>
            </a: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Mikalauskaitė-Šostakienė</a:t>
            </a: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(Uniwersytet Mikołaja Romera w Wilnie) - „Wpływ i znaczenie nadzoru instytucji państwowych na działalność przedsiębiorstw”</a:t>
            </a: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 </a:t>
            </a:r>
            <a:r>
              <a:rPr lang="pl-PL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Audronė</a:t>
            </a: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Žemeckė-Milašauskė</a:t>
            </a: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(Uniwersytet Mikołaja Romera w Wilnie) – „Wyzwania związane z organizacją gospodarki odpadami w działalności gospodarczej przedsiębiorstw: przypadek Litwy”</a:t>
            </a: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prof. </a:t>
            </a:r>
            <a:r>
              <a:rPr lang="pl-PL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Algimantas</a:t>
            </a: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Cepas</a:t>
            </a: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(Uniwersytet Wileński) – „Demistyfikacja prawa i ekonomia w kryminologii”</a:t>
            </a: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l-PL" sz="1800" u="sng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14:30-16:00</a:t>
            </a:r>
            <a:r>
              <a:rPr lang="pl-PL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przerwa obiadowa</a:t>
            </a: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16.00 – 17.30</a:t>
            </a:r>
            <a:r>
              <a:rPr lang="pl-PL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Panel 3. Nowe formy spółek w prawie polskim i litewskim</a:t>
            </a: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 Michał </a:t>
            </a:r>
            <a:r>
              <a:rPr lang="pl-PL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Gornowicz</a:t>
            </a: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(Uniwersytet Warmińsko-Mazurski w Olsztynie) - „Prosta spółka akcyjna jako nowa spółka kapitałowa w prawie polskim – założenia ustawodawcy”</a:t>
            </a: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 Paweł Lewandowski (Uniwersytet Warmińsko-Mazurski w Olsztynie) – „Stosunku majątkowe w prostej spółce akcyjnej w prawie polskim”</a:t>
            </a: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prof. </a:t>
            </a:r>
            <a:r>
              <a:rPr lang="pl-PL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Paulius</a:t>
            </a: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Miliauskas</a:t>
            </a: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(Uniwersytet Wileński) – „Spółki "</a:t>
            </a:r>
            <a:r>
              <a:rPr lang="pl-PL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bezkapitałowe</a:t>
            </a: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 w prawie litewskim”</a:t>
            </a: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pl-PL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Laurynas</a:t>
            </a: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pl-PL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Vonžodas</a:t>
            </a: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(Kancelaria Prawna </a:t>
            </a:r>
            <a:r>
              <a:rPr lang="pl-PL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Trinity</a:t>
            </a: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Jurex</a:t>
            </a: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– „Prosta spółka akcyjna jako nowa spółka kapitałowa w prawie litewskim”</a:t>
            </a: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prof. </a:t>
            </a:r>
            <a:r>
              <a:rPr lang="pl-PL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Eglė</a:t>
            </a: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Lauraitytė</a:t>
            </a: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(Uniwersytet Wileński)  - „Regulacja programów opcji na akcje dla pracowników spółek państwowych na Litwie”</a:t>
            </a: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 Anna </a:t>
            </a:r>
            <a:r>
              <a:rPr lang="pl-PL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Kledyńska</a:t>
            </a: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(Uniwersytet Warmińsko-Mazurski w Olsztynie) – „Formy prowadzenia działalności gospodarczej dedykowane działalności innowacyjnej” </a:t>
            </a: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l-PL" sz="1800" u="sng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20.00 – 22.00</a:t>
            </a: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Uroczysta kolacja</a:t>
            </a: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Dzień 2. </a:t>
            </a: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l-PL" sz="1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9:00 – 10.00 Sesja </a:t>
            </a:r>
            <a:r>
              <a:rPr lang="pl-PL" sz="18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posterowa</a:t>
            </a: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 hab. Jakub Jan  Zięty, prof. UWM (Uniwersytet Warmińsko-Mazurski w Olsztynie) -„Wykonywanie uprawnień właścicielskich przez SP w grupach kapitałowych w Polsce”</a:t>
            </a: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 Sylwia </a:t>
            </a:r>
            <a:r>
              <a:rPr lang="pl-PL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Łazarewicz</a:t>
            </a: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(Uniwersytet Warmińsko-Mazurski w Olsztynie) „Zaskarżanie uchwał organów spółek kapitałowych”</a:t>
            </a: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 Maciej </a:t>
            </a:r>
            <a:r>
              <a:rPr lang="pl-PL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Lubiszewski</a:t>
            </a: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(Uniwersytet Warmińsko-Mazurski w Olsztynie) – „Zamówienia publiczne realizowane w ramach grup kapitałowych”</a:t>
            </a: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 Michał </a:t>
            </a:r>
            <a:r>
              <a:rPr lang="pl-PL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Hejbudzki</a:t>
            </a: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(Uniwersytet Warmińsko-Mazurski w Olsztynie) -  „Prawne aspekty zasadności zgłoszenia - w trakcie postępowania o podział majątku wspólnego wspólników spółki cywilnej po jej rozwiązaniu - zabezpieczenia roszczenia poprzez nakazanie dopuszczenia do współposiadania i korzystania z nieruchomości wspólnej”</a:t>
            </a: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mgr Natalia Pliszka (Uniwersytet Pomorski w Słupsku) – „Odpowiednie stosowanie przepisów o solidarności względem odpowiedzialności </a:t>
            </a:r>
            <a:r>
              <a:rPr lang="pl-PL" sz="1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pl-PL" sz="1800" i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solidum</a:t>
            </a: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 </a:t>
            </a: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mgr Jacek Kaczkowski (Uniwersytet Warmińsko-Mazurski w Olsztynie) – „Uproszczone formy przekształceń spółek prawa handlowego”</a:t>
            </a: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mgr Aleksandra </a:t>
            </a:r>
            <a:r>
              <a:rPr lang="pl-PL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Kudrzycka-Szypiłło</a:t>
            </a: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(Uniwersytet Warmińsko-Mazurski w Olsztynie) – „Przeniesienie siedziby spółki w prawie polskim”</a:t>
            </a: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Kacper Łaskarzewski (Uniwersytet Warmińsko-Mazurski w Olsztynie) – „Zmiany w </a:t>
            </a:r>
            <a:r>
              <a:rPr lang="pl-PL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k.s.h</a:t>
            </a: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od 15 września 2023 r. Czy reorganizacje spółek będą łatwiejsze?”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18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</a:t>
            </a:r>
            <a:r>
              <a:rPr lang="en-US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Paweł</a:t>
            </a:r>
            <a:r>
              <a:rPr lang="en-US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Lewandowski (University of Warmia and </a:t>
            </a:r>
            <a:r>
              <a:rPr lang="en-US" sz="18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Mazury</a:t>
            </a:r>
            <a:r>
              <a:rPr lang="en-US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Olsztyn) - "JUSTIFICATION OF THE DRAFT ACT of June 13, 2019 amending the Act - Commercial Companies Code and certain other </a:t>
            </a:r>
            <a:r>
              <a:rPr lang="en-US" sz="18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acts”</a:t>
            </a: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l-PL" sz="1800" u="sng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10:00 – 10.30</a:t>
            </a: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Podsumowanie obrad i zakończenie Forum</a:t>
            </a: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l-PL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7024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J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J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174</TotalTime>
  <Words>789</Words>
  <Application>Microsoft Office PowerPoint</Application>
  <PresentationFormat>Niestandardowy</PresentationFormat>
  <Paragraphs>58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Calibri</vt:lpstr>
      <vt:lpstr>Century Gothic</vt:lpstr>
      <vt:lpstr>Wingdings 3</vt:lpstr>
      <vt:lpstr>Jon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Ewelina Olba-Zięty</dc:creator>
  <cp:lastModifiedBy>Jakub Zięty</cp:lastModifiedBy>
  <cp:revision>22</cp:revision>
  <cp:lastPrinted>2023-09-05T09:19:09Z</cp:lastPrinted>
  <dcterms:created xsi:type="dcterms:W3CDTF">2023-09-04T12:04:38Z</dcterms:created>
  <dcterms:modified xsi:type="dcterms:W3CDTF">2024-01-23T12:48:50Z</dcterms:modified>
</cp:coreProperties>
</file>