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Lst>
  <p:sldSz cx="21383625" cy="30275213"/>
  <p:notesSz cx="6797675" cy="9926638"/>
  <p:defaultTextStyle>
    <a:defPPr>
      <a:defRPr lang="pl-PL"/>
    </a:defPPr>
    <a:lvl1pPr marL="0" algn="l" defTabSz="2479328" rtl="0" eaLnBrk="1" latinLnBrk="0" hangingPunct="1">
      <a:defRPr sz="4880" kern="1200">
        <a:solidFill>
          <a:schemeClr val="tx1"/>
        </a:solidFill>
        <a:latin typeface="+mn-lt"/>
        <a:ea typeface="+mn-ea"/>
        <a:cs typeface="+mn-cs"/>
      </a:defRPr>
    </a:lvl1pPr>
    <a:lvl2pPr marL="1239664" algn="l" defTabSz="2479328" rtl="0" eaLnBrk="1" latinLnBrk="0" hangingPunct="1">
      <a:defRPr sz="4880" kern="1200">
        <a:solidFill>
          <a:schemeClr val="tx1"/>
        </a:solidFill>
        <a:latin typeface="+mn-lt"/>
        <a:ea typeface="+mn-ea"/>
        <a:cs typeface="+mn-cs"/>
      </a:defRPr>
    </a:lvl2pPr>
    <a:lvl3pPr marL="2479328" algn="l" defTabSz="2479328" rtl="0" eaLnBrk="1" latinLnBrk="0" hangingPunct="1">
      <a:defRPr sz="4880" kern="1200">
        <a:solidFill>
          <a:schemeClr val="tx1"/>
        </a:solidFill>
        <a:latin typeface="+mn-lt"/>
        <a:ea typeface="+mn-ea"/>
        <a:cs typeface="+mn-cs"/>
      </a:defRPr>
    </a:lvl3pPr>
    <a:lvl4pPr marL="3718992" algn="l" defTabSz="2479328" rtl="0" eaLnBrk="1" latinLnBrk="0" hangingPunct="1">
      <a:defRPr sz="4880" kern="1200">
        <a:solidFill>
          <a:schemeClr val="tx1"/>
        </a:solidFill>
        <a:latin typeface="+mn-lt"/>
        <a:ea typeface="+mn-ea"/>
        <a:cs typeface="+mn-cs"/>
      </a:defRPr>
    </a:lvl4pPr>
    <a:lvl5pPr marL="4958656" algn="l" defTabSz="2479328" rtl="0" eaLnBrk="1" latinLnBrk="0" hangingPunct="1">
      <a:defRPr sz="4880" kern="1200">
        <a:solidFill>
          <a:schemeClr val="tx1"/>
        </a:solidFill>
        <a:latin typeface="+mn-lt"/>
        <a:ea typeface="+mn-ea"/>
        <a:cs typeface="+mn-cs"/>
      </a:defRPr>
    </a:lvl5pPr>
    <a:lvl6pPr marL="6198320" algn="l" defTabSz="2479328" rtl="0" eaLnBrk="1" latinLnBrk="0" hangingPunct="1">
      <a:defRPr sz="4880" kern="1200">
        <a:solidFill>
          <a:schemeClr val="tx1"/>
        </a:solidFill>
        <a:latin typeface="+mn-lt"/>
        <a:ea typeface="+mn-ea"/>
        <a:cs typeface="+mn-cs"/>
      </a:defRPr>
    </a:lvl6pPr>
    <a:lvl7pPr marL="7437984" algn="l" defTabSz="2479328" rtl="0" eaLnBrk="1" latinLnBrk="0" hangingPunct="1">
      <a:defRPr sz="4880" kern="1200">
        <a:solidFill>
          <a:schemeClr val="tx1"/>
        </a:solidFill>
        <a:latin typeface="+mn-lt"/>
        <a:ea typeface="+mn-ea"/>
        <a:cs typeface="+mn-cs"/>
      </a:defRPr>
    </a:lvl7pPr>
    <a:lvl8pPr marL="8677648" algn="l" defTabSz="2479328" rtl="0" eaLnBrk="1" latinLnBrk="0" hangingPunct="1">
      <a:defRPr sz="4880" kern="1200">
        <a:solidFill>
          <a:schemeClr val="tx1"/>
        </a:solidFill>
        <a:latin typeface="+mn-lt"/>
        <a:ea typeface="+mn-ea"/>
        <a:cs typeface="+mn-cs"/>
      </a:defRPr>
    </a:lvl8pPr>
    <a:lvl9pPr marL="9917312" algn="l" defTabSz="2479328" rtl="0" eaLnBrk="1" latinLnBrk="0" hangingPunct="1">
      <a:defRPr sz="488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9F6C"/>
    <a:srgbClr val="1F9A5C"/>
    <a:srgbClr val="1D964F"/>
    <a:srgbClr val="29A99B"/>
    <a:srgbClr val="1B8CBC"/>
    <a:srgbClr val="2C60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2" autoAdjust="0"/>
    <p:restoredTop sz="94660"/>
  </p:normalViewPr>
  <p:slideViewPr>
    <p:cSldViewPr snapToGrid="0">
      <p:cViewPr>
        <p:scale>
          <a:sx n="33" d="100"/>
          <a:sy n="33" d="100"/>
        </p:scale>
        <p:origin x="812" y="-20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026210" y="6391440"/>
            <a:ext cx="15483410" cy="14698713"/>
          </a:xfrm>
        </p:spPr>
        <p:txBody>
          <a:bodyPr anchor="b"/>
          <a:lstStyle>
            <a:lvl1pPr>
              <a:defRPr sz="16837"/>
            </a:lvl1pPr>
          </a:lstStyle>
          <a:p>
            <a:r>
              <a:rPr lang="pl-PL"/>
              <a:t>Kliknij, aby edytować styl</a:t>
            </a:r>
            <a:endParaRPr lang="en-US" dirty="0"/>
          </a:p>
        </p:txBody>
      </p:sp>
      <p:sp>
        <p:nvSpPr>
          <p:cNvPr id="3" name="Subtitle 2"/>
          <p:cNvSpPr>
            <a:spLocks noGrp="1"/>
          </p:cNvSpPr>
          <p:nvPr>
            <p:ph type="subTitle" idx="1"/>
          </p:nvPr>
        </p:nvSpPr>
        <p:spPr>
          <a:xfrm>
            <a:off x="2026210" y="21090143"/>
            <a:ext cx="15483410" cy="3802810"/>
          </a:xfrm>
        </p:spPr>
        <p:txBody>
          <a:bodyPr anchor="t"/>
          <a:lstStyle>
            <a:lvl1pPr marL="0" indent="0" algn="l">
              <a:buNone/>
              <a:defRPr cap="all">
                <a:solidFill>
                  <a:schemeClr val="bg2">
                    <a:lumMod val="40000"/>
                    <a:lumOff val="60000"/>
                  </a:schemeClr>
                </a:solidFill>
              </a:defRPr>
            </a:lvl1pPr>
            <a:lvl2pPr marL="1069162" indent="0" algn="ctr">
              <a:buNone/>
              <a:defRPr>
                <a:solidFill>
                  <a:schemeClr val="tx1">
                    <a:tint val="75000"/>
                  </a:schemeClr>
                </a:solidFill>
              </a:defRPr>
            </a:lvl2pPr>
            <a:lvl3pPr marL="2138324" indent="0" algn="ctr">
              <a:buNone/>
              <a:defRPr>
                <a:solidFill>
                  <a:schemeClr val="tx1">
                    <a:tint val="75000"/>
                  </a:schemeClr>
                </a:solidFill>
              </a:defRPr>
            </a:lvl3pPr>
            <a:lvl4pPr marL="3207487" indent="0" algn="ctr">
              <a:buNone/>
              <a:defRPr>
                <a:solidFill>
                  <a:schemeClr val="tx1">
                    <a:tint val="75000"/>
                  </a:schemeClr>
                </a:solidFill>
              </a:defRPr>
            </a:lvl4pPr>
            <a:lvl5pPr marL="4276649" indent="0" algn="ctr">
              <a:buNone/>
              <a:defRPr>
                <a:solidFill>
                  <a:schemeClr val="tx1">
                    <a:tint val="75000"/>
                  </a:schemeClr>
                </a:solidFill>
              </a:defRPr>
            </a:lvl5pPr>
            <a:lvl6pPr marL="5345811" indent="0" algn="ctr">
              <a:buNone/>
              <a:defRPr>
                <a:solidFill>
                  <a:schemeClr val="tx1">
                    <a:tint val="75000"/>
                  </a:schemeClr>
                </a:solidFill>
              </a:defRPr>
            </a:lvl6pPr>
            <a:lvl7pPr marL="6414973" indent="0" algn="ctr">
              <a:buNone/>
              <a:defRPr>
                <a:solidFill>
                  <a:schemeClr val="tx1">
                    <a:tint val="75000"/>
                  </a:schemeClr>
                </a:solidFill>
              </a:defRPr>
            </a:lvl7pPr>
            <a:lvl8pPr marL="7484135" indent="0" algn="ctr">
              <a:buNone/>
              <a:defRPr>
                <a:solidFill>
                  <a:schemeClr val="tx1">
                    <a:tint val="75000"/>
                  </a:schemeClr>
                </a:solidFill>
              </a:defRPr>
            </a:lvl8pPr>
            <a:lvl9pPr marL="8553298"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F5F5773E-6256-4E42-B253-2DF17E61CB06}" type="datetimeFigureOut">
              <a:rPr lang="pl-PL" smtClean="0"/>
              <a:t>14.09.2023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3183133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026214" y="21192592"/>
            <a:ext cx="15483407" cy="2501912"/>
          </a:xfrm>
        </p:spPr>
        <p:txBody>
          <a:bodyPr anchor="b">
            <a:normAutofit/>
          </a:bodyPr>
          <a:lstStyle>
            <a:lvl1pPr algn="l">
              <a:defRPr sz="5612" b="0"/>
            </a:lvl1pPr>
          </a:lstStyle>
          <a:p>
            <a:r>
              <a:rPr lang="pl-PL"/>
              <a:t>Kliknij, aby edytować styl</a:t>
            </a:r>
            <a:endParaRPr lang="en-US" dirty="0"/>
          </a:p>
        </p:txBody>
      </p:sp>
      <p:sp>
        <p:nvSpPr>
          <p:cNvPr id="3" name="Picture Placeholder 2"/>
          <p:cNvSpPr>
            <a:spLocks noGrp="1" noChangeAspect="1"/>
          </p:cNvSpPr>
          <p:nvPr>
            <p:ph type="pic" idx="1"/>
          </p:nvPr>
        </p:nvSpPr>
        <p:spPr>
          <a:xfrm>
            <a:off x="2026210" y="3027521"/>
            <a:ext cx="15483410" cy="1607202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4" name="Text Placeholder 3"/>
          <p:cNvSpPr>
            <a:spLocks noGrp="1"/>
          </p:cNvSpPr>
          <p:nvPr>
            <p:ph type="body" sz="half" idx="2"/>
          </p:nvPr>
        </p:nvSpPr>
        <p:spPr>
          <a:xfrm>
            <a:off x="2026213" y="23694504"/>
            <a:ext cx="15483405" cy="2179533"/>
          </a:xfrm>
        </p:spPr>
        <p:txBody>
          <a:bodyPr>
            <a:normAutofit/>
          </a:bodyPr>
          <a:lstStyle>
            <a:lvl1pPr marL="0" indent="0">
              <a:buNone/>
              <a:defRPr sz="2806"/>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F5F5773E-6256-4E42-B253-2DF17E61CB06}" type="datetimeFigureOut">
              <a:rPr lang="pl-PL" smtClean="0"/>
              <a:t>14.09.2023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3827929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026210" y="6391434"/>
            <a:ext cx="15483410" cy="8746173"/>
          </a:xfrm>
        </p:spPr>
        <p:txBody>
          <a:bodyPr/>
          <a:lstStyle>
            <a:lvl1pPr>
              <a:defRPr sz="11225"/>
            </a:lvl1pPr>
          </a:lstStyle>
          <a:p>
            <a:r>
              <a:rPr lang="pl-PL"/>
              <a:t>Kliknij, aby edytować styl</a:t>
            </a:r>
            <a:endParaRPr lang="en-US" dirty="0"/>
          </a:p>
        </p:txBody>
      </p:sp>
      <p:sp>
        <p:nvSpPr>
          <p:cNvPr id="8" name="Text Placeholder 3"/>
          <p:cNvSpPr>
            <a:spLocks noGrp="1"/>
          </p:cNvSpPr>
          <p:nvPr>
            <p:ph type="body" sz="half" idx="2"/>
          </p:nvPr>
        </p:nvSpPr>
        <p:spPr>
          <a:xfrm>
            <a:off x="2026210" y="16146780"/>
            <a:ext cx="15483410" cy="10428129"/>
          </a:xfrm>
        </p:spPr>
        <p:txBody>
          <a:bodyPr anchor="ctr">
            <a:normAutofit/>
          </a:bodyPr>
          <a:lstStyle>
            <a:lvl1pPr marL="0" indent="0">
              <a:buNone/>
              <a:defRPr sz="4209"/>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5F5773E-6256-4E42-B253-2DF17E61CB06}" type="datetimeFigureOut">
              <a:rPr lang="pl-PL" smtClean="0"/>
              <a:t>14.09.2023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287411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762775" y="6391434"/>
            <a:ext cx="14033703" cy="10256728"/>
          </a:xfrm>
        </p:spPr>
        <p:txBody>
          <a:bodyPr/>
          <a:lstStyle>
            <a:lvl1pPr>
              <a:defRPr sz="11225"/>
            </a:lvl1pPr>
          </a:lstStyle>
          <a:p>
            <a:r>
              <a:rPr lang="pl-PL"/>
              <a:t>Kliknij, aby edytować styl</a:t>
            </a:r>
            <a:endParaRPr lang="en-US" dirty="0"/>
          </a:p>
        </p:txBody>
      </p:sp>
      <p:sp>
        <p:nvSpPr>
          <p:cNvPr id="11" name="Text Placeholder 3"/>
          <p:cNvSpPr>
            <a:spLocks noGrp="1"/>
          </p:cNvSpPr>
          <p:nvPr>
            <p:ph type="body" sz="half" idx="14"/>
          </p:nvPr>
        </p:nvSpPr>
        <p:spPr>
          <a:xfrm>
            <a:off x="3386623" y="16648162"/>
            <a:ext cx="12771148" cy="1510556"/>
          </a:xfrm>
        </p:spPr>
        <p:txBody>
          <a:bodyPr vert="horz" lIns="91440" tIns="45720" rIns="91440" bIns="45720" rtlCol="0" anchor="t">
            <a:normAutofit/>
          </a:bodyPr>
          <a:lstStyle>
            <a:lvl1pPr marL="0" indent="0">
              <a:buNone/>
              <a:defRPr lang="en-US" sz="3274" b="0" i="0" kern="1200" cap="small" dirty="0">
                <a:solidFill>
                  <a:schemeClr val="bg2">
                    <a:lumMod val="40000"/>
                    <a:lumOff val="60000"/>
                  </a:schemeClr>
                </a:solidFill>
                <a:latin typeface="+mj-lt"/>
                <a:ea typeface="+mj-ea"/>
                <a:cs typeface="+mj-cs"/>
              </a:defRPr>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marL="0" lvl="0" indent="0">
              <a:buNone/>
            </a:pPr>
            <a:r>
              <a:rPr lang="pl-PL"/>
              <a:t>Kliknij, aby edytować style wzorca tekstu</a:t>
            </a:r>
          </a:p>
        </p:txBody>
      </p:sp>
      <p:sp>
        <p:nvSpPr>
          <p:cNvPr id="10" name="Text Placeholder 3"/>
          <p:cNvSpPr>
            <a:spLocks noGrp="1"/>
          </p:cNvSpPr>
          <p:nvPr>
            <p:ph type="body" sz="half" idx="2"/>
          </p:nvPr>
        </p:nvSpPr>
        <p:spPr>
          <a:xfrm>
            <a:off x="2026210" y="19206338"/>
            <a:ext cx="15483410" cy="7400608"/>
          </a:xfrm>
        </p:spPr>
        <p:txBody>
          <a:bodyPr anchor="ctr">
            <a:normAutofit/>
          </a:bodyPr>
          <a:lstStyle>
            <a:lvl1pPr marL="0" indent="0">
              <a:buNone/>
              <a:defRPr sz="4209"/>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5F5773E-6256-4E42-B253-2DF17E61CB06}" type="datetimeFigureOut">
              <a:rPr lang="pl-PL" smtClean="0"/>
              <a:t>14.09.2023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
        <p:nvSpPr>
          <p:cNvPr id="12" name="TextBox 11"/>
          <p:cNvSpPr txBox="1"/>
          <p:nvPr/>
        </p:nvSpPr>
        <p:spPr>
          <a:xfrm>
            <a:off x="1575937" y="4287678"/>
            <a:ext cx="1406846" cy="4482766"/>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28530" dirty="0"/>
              <a:t>“</a:t>
            </a:r>
          </a:p>
        </p:txBody>
      </p:sp>
      <p:sp>
        <p:nvSpPr>
          <p:cNvPr id="15" name="TextBox 14"/>
          <p:cNvSpPr txBox="1"/>
          <p:nvPr/>
        </p:nvSpPr>
        <p:spPr>
          <a:xfrm>
            <a:off x="16369068" y="11538781"/>
            <a:ext cx="1406846" cy="4482766"/>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28530" dirty="0"/>
              <a:t>”</a:t>
            </a:r>
          </a:p>
        </p:txBody>
      </p:sp>
    </p:spTree>
    <p:extLst>
      <p:ext uri="{BB962C8B-B14F-4D97-AF65-F5344CB8AC3E}">
        <p14:creationId xmlns:p14="http://schemas.microsoft.com/office/powerpoint/2010/main" val="343955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026209" y="13792046"/>
            <a:ext cx="15483412" cy="7298101"/>
          </a:xfrm>
        </p:spPr>
        <p:txBody>
          <a:bodyPr anchor="b"/>
          <a:lstStyle>
            <a:lvl1pPr algn="l">
              <a:defRPr sz="9354" b="0" cap="none"/>
            </a:lvl1pPr>
          </a:lstStyle>
          <a:p>
            <a:r>
              <a:rPr lang="pl-PL"/>
              <a:t>Kliknij, aby edytować styl</a:t>
            </a:r>
            <a:endParaRPr lang="en-US" dirty="0"/>
          </a:p>
        </p:txBody>
      </p:sp>
      <p:sp>
        <p:nvSpPr>
          <p:cNvPr id="3" name="Text Placeholder 2"/>
          <p:cNvSpPr>
            <a:spLocks noGrp="1"/>
          </p:cNvSpPr>
          <p:nvPr>
            <p:ph type="body" idx="1"/>
          </p:nvPr>
        </p:nvSpPr>
        <p:spPr>
          <a:xfrm>
            <a:off x="2026210" y="21090147"/>
            <a:ext cx="15483410" cy="3798308"/>
          </a:xfrm>
        </p:spPr>
        <p:txBody>
          <a:bodyPr anchor="t"/>
          <a:lstStyle>
            <a:lvl1pPr marL="0" indent="0" algn="l">
              <a:buNone/>
              <a:defRPr sz="4677" cap="none">
                <a:solidFill>
                  <a:schemeClr val="bg2">
                    <a:lumMod val="40000"/>
                    <a:lumOff val="60000"/>
                  </a:schemeClr>
                </a:solidFill>
              </a:defRPr>
            </a:lvl1pPr>
            <a:lvl2pPr marL="1069162" indent="0">
              <a:buNone/>
              <a:defRPr sz="4209">
                <a:solidFill>
                  <a:schemeClr val="tx1">
                    <a:tint val="75000"/>
                  </a:schemeClr>
                </a:solidFill>
              </a:defRPr>
            </a:lvl2pPr>
            <a:lvl3pPr marL="2138324" indent="0">
              <a:buNone/>
              <a:defRPr sz="3742">
                <a:solidFill>
                  <a:schemeClr val="tx1">
                    <a:tint val="75000"/>
                  </a:schemeClr>
                </a:solidFill>
              </a:defRPr>
            </a:lvl3pPr>
            <a:lvl4pPr marL="3207487" indent="0">
              <a:buNone/>
              <a:defRPr sz="3274">
                <a:solidFill>
                  <a:schemeClr val="tx1">
                    <a:tint val="75000"/>
                  </a:schemeClr>
                </a:solidFill>
              </a:defRPr>
            </a:lvl4pPr>
            <a:lvl5pPr marL="4276649" indent="0">
              <a:buNone/>
              <a:defRPr sz="3274">
                <a:solidFill>
                  <a:schemeClr val="tx1">
                    <a:tint val="75000"/>
                  </a:schemeClr>
                </a:solidFill>
              </a:defRPr>
            </a:lvl5pPr>
            <a:lvl6pPr marL="5345811" indent="0">
              <a:buNone/>
              <a:defRPr sz="3274">
                <a:solidFill>
                  <a:schemeClr val="tx1">
                    <a:tint val="75000"/>
                  </a:schemeClr>
                </a:solidFill>
              </a:defRPr>
            </a:lvl6pPr>
            <a:lvl7pPr marL="6414973" indent="0">
              <a:buNone/>
              <a:defRPr sz="3274">
                <a:solidFill>
                  <a:schemeClr val="tx1">
                    <a:tint val="75000"/>
                  </a:schemeClr>
                </a:solidFill>
              </a:defRPr>
            </a:lvl7pPr>
            <a:lvl8pPr marL="7484135" indent="0">
              <a:buNone/>
              <a:defRPr sz="3274">
                <a:solidFill>
                  <a:schemeClr val="tx1">
                    <a:tint val="75000"/>
                  </a:schemeClr>
                </a:solidFill>
              </a:defRPr>
            </a:lvl8pPr>
            <a:lvl9pPr marL="8553298" indent="0">
              <a:buNone/>
              <a:defRPr sz="3274">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5F5773E-6256-4E42-B253-2DF17E61CB06}" type="datetimeFigureOut">
              <a:rPr lang="pl-PL" smtClean="0"/>
              <a:t>14.09.2023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3742990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9822"/>
            </a:lvl1pPr>
          </a:lstStyle>
          <a:p>
            <a:r>
              <a:rPr lang="pl-PL"/>
              <a:t>Kliknij, aby edytować styl</a:t>
            </a:r>
            <a:endParaRPr lang="en-US" dirty="0"/>
          </a:p>
        </p:txBody>
      </p:sp>
      <p:sp>
        <p:nvSpPr>
          <p:cNvPr id="3" name="Text Placeholder 2"/>
          <p:cNvSpPr>
            <a:spLocks noGrp="1"/>
          </p:cNvSpPr>
          <p:nvPr>
            <p:ph type="body" idx="1"/>
          </p:nvPr>
        </p:nvSpPr>
        <p:spPr>
          <a:xfrm>
            <a:off x="1110420" y="8746172"/>
            <a:ext cx="5169873"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16" name="Text Placeholder 3"/>
          <p:cNvSpPr>
            <a:spLocks noGrp="1"/>
          </p:cNvSpPr>
          <p:nvPr>
            <p:ph type="body" sz="half" idx="15"/>
          </p:nvPr>
        </p:nvSpPr>
        <p:spPr>
          <a:xfrm>
            <a:off x="1144658" y="11773694"/>
            <a:ext cx="5135634" cy="15845432"/>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5" name="Text Placeholder 4"/>
          <p:cNvSpPr>
            <a:spLocks noGrp="1"/>
          </p:cNvSpPr>
          <p:nvPr>
            <p:ph type="body" sz="quarter" idx="3"/>
          </p:nvPr>
        </p:nvSpPr>
        <p:spPr>
          <a:xfrm>
            <a:off x="6813351" y="8746172"/>
            <a:ext cx="5151232"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19" name="Text Placeholder 3"/>
          <p:cNvSpPr>
            <a:spLocks noGrp="1"/>
          </p:cNvSpPr>
          <p:nvPr>
            <p:ph type="body" sz="half" idx="16"/>
          </p:nvPr>
        </p:nvSpPr>
        <p:spPr>
          <a:xfrm>
            <a:off x="6794835" y="11773694"/>
            <a:ext cx="5169746" cy="15845432"/>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14" name="Text Placeholder 4"/>
          <p:cNvSpPr>
            <a:spLocks noGrp="1"/>
          </p:cNvSpPr>
          <p:nvPr>
            <p:ph type="body" sz="quarter" idx="13"/>
          </p:nvPr>
        </p:nvSpPr>
        <p:spPr>
          <a:xfrm>
            <a:off x="12499311" y="8746172"/>
            <a:ext cx="5143992"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20" name="Text Placeholder 3"/>
          <p:cNvSpPr>
            <a:spLocks noGrp="1"/>
          </p:cNvSpPr>
          <p:nvPr>
            <p:ph type="body" sz="half" idx="17"/>
          </p:nvPr>
        </p:nvSpPr>
        <p:spPr>
          <a:xfrm>
            <a:off x="12499311" y="11773694"/>
            <a:ext cx="5143992" cy="15845432"/>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cxnSp>
        <p:nvCxnSpPr>
          <p:cNvPr id="17" name="Straight Connector 16"/>
          <p:cNvCxnSpPr/>
          <p:nvPr/>
        </p:nvCxnSpPr>
        <p:spPr>
          <a:xfrm>
            <a:off x="6537005" y="9418955"/>
            <a:ext cx="0" cy="17492345"/>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12214273" y="9418955"/>
            <a:ext cx="0" cy="17512131"/>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F5773E-6256-4E42-B253-2DF17E61CB06}" type="datetimeFigureOut">
              <a:rPr lang="pl-PL" smtClean="0"/>
              <a:t>14.09.2023</a:t>
            </a:fld>
            <a:endParaRPr lang="pl-PL"/>
          </a:p>
        </p:txBody>
      </p:sp>
      <p:sp>
        <p:nvSpPr>
          <p:cNvPr id="4"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16717590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9822"/>
            </a:lvl1pPr>
          </a:lstStyle>
          <a:p>
            <a:r>
              <a:rPr lang="pl-PL"/>
              <a:t>Kliknij, aby edytować styl</a:t>
            </a:r>
            <a:endParaRPr lang="en-US" dirty="0"/>
          </a:p>
        </p:txBody>
      </p:sp>
      <p:sp>
        <p:nvSpPr>
          <p:cNvPr id="3" name="Text Placeholder 2"/>
          <p:cNvSpPr>
            <a:spLocks noGrp="1"/>
          </p:cNvSpPr>
          <p:nvPr>
            <p:ph type="body" idx="1"/>
          </p:nvPr>
        </p:nvSpPr>
        <p:spPr>
          <a:xfrm>
            <a:off x="1144657" y="18766169"/>
            <a:ext cx="5157916"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29" name="Picture Placeholder 2"/>
          <p:cNvSpPr>
            <a:spLocks noGrp="1" noChangeAspect="1"/>
          </p:cNvSpPr>
          <p:nvPr>
            <p:ph type="pic" idx="15"/>
          </p:nvPr>
        </p:nvSpPr>
        <p:spPr>
          <a:xfrm>
            <a:off x="1144657" y="9755346"/>
            <a:ext cx="5157916" cy="6727825"/>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22" name="Text Placeholder 3"/>
          <p:cNvSpPr>
            <a:spLocks noGrp="1"/>
          </p:cNvSpPr>
          <p:nvPr>
            <p:ph type="body" sz="half" idx="18"/>
          </p:nvPr>
        </p:nvSpPr>
        <p:spPr>
          <a:xfrm>
            <a:off x="1144657" y="21310132"/>
            <a:ext cx="5157916" cy="2910045"/>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5" name="Text Placeholder 4"/>
          <p:cNvSpPr>
            <a:spLocks noGrp="1"/>
          </p:cNvSpPr>
          <p:nvPr>
            <p:ph type="body" sz="quarter" idx="3"/>
          </p:nvPr>
        </p:nvSpPr>
        <p:spPr>
          <a:xfrm>
            <a:off x="6823378" y="18766169"/>
            <a:ext cx="5141204"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30" name="Picture Placeholder 2"/>
          <p:cNvSpPr>
            <a:spLocks noGrp="1" noChangeAspect="1"/>
          </p:cNvSpPr>
          <p:nvPr>
            <p:ph type="pic" idx="21"/>
          </p:nvPr>
        </p:nvSpPr>
        <p:spPr>
          <a:xfrm>
            <a:off x="6823376" y="9755346"/>
            <a:ext cx="5141204" cy="6727825"/>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23" name="Text Placeholder 3"/>
          <p:cNvSpPr>
            <a:spLocks noGrp="1"/>
          </p:cNvSpPr>
          <p:nvPr>
            <p:ph type="body" sz="half" idx="19"/>
          </p:nvPr>
        </p:nvSpPr>
        <p:spPr>
          <a:xfrm>
            <a:off x="6821002" y="21310128"/>
            <a:ext cx="5148014" cy="2910045"/>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14" name="Text Placeholder 4"/>
          <p:cNvSpPr>
            <a:spLocks noGrp="1"/>
          </p:cNvSpPr>
          <p:nvPr>
            <p:ph type="body" sz="quarter" idx="13"/>
          </p:nvPr>
        </p:nvSpPr>
        <p:spPr>
          <a:xfrm>
            <a:off x="12499311" y="18766169"/>
            <a:ext cx="5143992"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31" name="Picture Placeholder 2"/>
          <p:cNvSpPr>
            <a:spLocks noGrp="1" noChangeAspect="1"/>
          </p:cNvSpPr>
          <p:nvPr>
            <p:ph type="pic" idx="22"/>
          </p:nvPr>
        </p:nvSpPr>
        <p:spPr>
          <a:xfrm>
            <a:off x="12499309" y="9755346"/>
            <a:ext cx="5143992" cy="6727825"/>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24" name="Text Placeholder 3"/>
          <p:cNvSpPr>
            <a:spLocks noGrp="1"/>
          </p:cNvSpPr>
          <p:nvPr>
            <p:ph type="body" sz="half" idx="20"/>
          </p:nvPr>
        </p:nvSpPr>
        <p:spPr>
          <a:xfrm>
            <a:off x="12499095" y="21310119"/>
            <a:ext cx="5150804" cy="2910045"/>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cxnSp>
        <p:nvCxnSpPr>
          <p:cNvPr id="19" name="Straight Connector 18"/>
          <p:cNvCxnSpPr/>
          <p:nvPr/>
        </p:nvCxnSpPr>
        <p:spPr>
          <a:xfrm>
            <a:off x="6537005" y="9418955"/>
            <a:ext cx="0" cy="17492345"/>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12214273" y="9418955"/>
            <a:ext cx="0" cy="17512131"/>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F5773E-6256-4E42-B253-2DF17E61CB06}" type="datetimeFigureOut">
              <a:rPr lang="pl-PL" smtClean="0"/>
              <a:t>14.09.2023</a:t>
            </a:fld>
            <a:endParaRPr lang="pl-PL"/>
          </a:p>
        </p:txBody>
      </p:sp>
      <p:sp>
        <p:nvSpPr>
          <p:cNvPr id="4"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28276334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5F5773E-6256-4E42-B253-2DF17E61CB06}" type="datetimeFigureOut">
              <a:rPr lang="pl-PL" smtClean="0"/>
              <a:t>14.09.2023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2274766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568606" y="1899218"/>
            <a:ext cx="3074698" cy="25719915"/>
          </a:xfr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1144658" y="3413378"/>
            <a:ext cx="13022899" cy="24205752"/>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5F5773E-6256-4E42-B253-2DF17E61CB06}" type="datetimeFigureOut">
              <a:rPr lang="pl-PL" smtClean="0"/>
              <a:t>14.09.2023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92668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3"/>
          <p:cNvSpPr>
            <a:spLocks noGrp="1"/>
          </p:cNvSpPr>
          <p:nvPr>
            <p:ph type="dt" sz="half" idx="10"/>
          </p:nvPr>
        </p:nvSpPr>
        <p:spPr/>
        <p:txBody>
          <a:bodyPr/>
          <a:lstStyle/>
          <a:p>
            <a:fld id="{F5F5773E-6256-4E42-B253-2DF17E61CB06}" type="datetimeFigureOut">
              <a:rPr lang="pl-PL" smtClean="0"/>
              <a:t>14.09.2023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1744723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026214" y="12633366"/>
            <a:ext cx="15483407" cy="8456783"/>
          </a:xfrm>
        </p:spPr>
        <p:txBody>
          <a:bodyPr anchor="b"/>
          <a:lstStyle>
            <a:lvl1pPr algn="l">
              <a:defRPr sz="9354" b="0" cap="none"/>
            </a:lvl1pPr>
          </a:lstStyle>
          <a:p>
            <a:r>
              <a:rPr lang="pl-PL"/>
              <a:t>Kliknij, aby edytować styl</a:t>
            </a:r>
            <a:endParaRPr lang="en-US" dirty="0"/>
          </a:p>
        </p:txBody>
      </p:sp>
      <p:sp>
        <p:nvSpPr>
          <p:cNvPr id="3" name="Text Placeholder 2"/>
          <p:cNvSpPr>
            <a:spLocks noGrp="1"/>
          </p:cNvSpPr>
          <p:nvPr>
            <p:ph type="body" idx="1"/>
          </p:nvPr>
        </p:nvSpPr>
        <p:spPr>
          <a:xfrm>
            <a:off x="2026210" y="21090147"/>
            <a:ext cx="15483410" cy="3798308"/>
          </a:xfrm>
        </p:spPr>
        <p:txBody>
          <a:bodyPr anchor="t"/>
          <a:lstStyle>
            <a:lvl1pPr marL="0" indent="0" algn="l">
              <a:buNone/>
              <a:defRPr sz="4677" cap="all">
                <a:solidFill>
                  <a:schemeClr val="bg2">
                    <a:lumMod val="40000"/>
                    <a:lumOff val="60000"/>
                  </a:schemeClr>
                </a:solidFill>
              </a:defRPr>
            </a:lvl1pPr>
            <a:lvl2pPr marL="1069162" indent="0">
              <a:buNone/>
              <a:defRPr sz="4209">
                <a:solidFill>
                  <a:schemeClr val="tx1">
                    <a:tint val="75000"/>
                  </a:schemeClr>
                </a:solidFill>
              </a:defRPr>
            </a:lvl2pPr>
            <a:lvl3pPr marL="2138324" indent="0">
              <a:buNone/>
              <a:defRPr sz="3742">
                <a:solidFill>
                  <a:schemeClr val="tx1">
                    <a:tint val="75000"/>
                  </a:schemeClr>
                </a:solidFill>
              </a:defRPr>
            </a:lvl3pPr>
            <a:lvl4pPr marL="3207487" indent="0">
              <a:buNone/>
              <a:defRPr sz="3274">
                <a:solidFill>
                  <a:schemeClr val="tx1">
                    <a:tint val="75000"/>
                  </a:schemeClr>
                </a:solidFill>
              </a:defRPr>
            </a:lvl4pPr>
            <a:lvl5pPr marL="4276649" indent="0">
              <a:buNone/>
              <a:defRPr sz="3274">
                <a:solidFill>
                  <a:schemeClr val="tx1">
                    <a:tint val="75000"/>
                  </a:schemeClr>
                </a:solidFill>
              </a:defRPr>
            </a:lvl5pPr>
            <a:lvl6pPr marL="5345811" indent="0">
              <a:buNone/>
              <a:defRPr sz="3274">
                <a:solidFill>
                  <a:schemeClr val="tx1">
                    <a:tint val="75000"/>
                  </a:schemeClr>
                </a:solidFill>
              </a:defRPr>
            </a:lvl6pPr>
            <a:lvl7pPr marL="6414973" indent="0">
              <a:buNone/>
              <a:defRPr sz="3274">
                <a:solidFill>
                  <a:schemeClr val="tx1">
                    <a:tint val="75000"/>
                  </a:schemeClr>
                </a:solidFill>
              </a:defRPr>
            </a:lvl7pPr>
            <a:lvl8pPr marL="7484135" indent="0">
              <a:buNone/>
              <a:defRPr sz="3274">
                <a:solidFill>
                  <a:schemeClr val="tx1">
                    <a:tint val="75000"/>
                  </a:schemeClr>
                </a:solidFill>
              </a:defRPr>
            </a:lvl8pPr>
            <a:lvl9pPr marL="8553298" indent="0">
              <a:buNone/>
              <a:defRPr sz="3274">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5F5773E-6256-4E42-B253-2DF17E61CB06}" type="datetimeFigureOut">
              <a:rPr lang="pl-PL" smtClean="0"/>
              <a:t>14.09.2023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3898118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935612" y="9096587"/>
            <a:ext cx="7712775" cy="18522546"/>
          </a:xfrm>
        </p:spPr>
        <p:txBody>
          <a:bodyPr>
            <a:normAutofit/>
          </a:bodyPr>
          <a:lstStyle>
            <a:lvl1pPr>
              <a:defRPr sz="4209"/>
            </a:lvl1pPr>
            <a:lvl2pPr>
              <a:defRPr sz="3742"/>
            </a:lvl2pPr>
            <a:lvl3pPr>
              <a:defRPr sz="3274"/>
            </a:lvl3pPr>
            <a:lvl4pPr>
              <a:defRPr sz="2806"/>
            </a:lvl4pPr>
            <a:lvl5pPr>
              <a:defRPr sz="2806"/>
            </a:lvl5pPr>
            <a:lvl6pPr>
              <a:defRPr sz="2806"/>
            </a:lvl6pPr>
            <a:lvl7pPr>
              <a:defRPr sz="2806"/>
            </a:lvl7pPr>
            <a:lvl8pPr>
              <a:defRPr sz="2806"/>
            </a:lvl8pPr>
            <a:lvl9pPr>
              <a:defRPr sz="2806"/>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9920037" y="9076796"/>
            <a:ext cx="7712779" cy="18542332"/>
          </a:xfrm>
        </p:spPr>
        <p:txBody>
          <a:bodyPr>
            <a:normAutofit/>
          </a:bodyPr>
          <a:lstStyle>
            <a:lvl1pPr>
              <a:defRPr sz="4209"/>
            </a:lvl1pPr>
            <a:lvl2pPr>
              <a:defRPr sz="3742"/>
            </a:lvl2pPr>
            <a:lvl3pPr>
              <a:defRPr sz="3274"/>
            </a:lvl3pPr>
            <a:lvl4pPr>
              <a:defRPr sz="2806"/>
            </a:lvl4pPr>
            <a:lvl5pPr>
              <a:defRPr sz="2806"/>
            </a:lvl5pPr>
            <a:lvl6pPr>
              <a:defRPr sz="2806"/>
            </a:lvl6pPr>
            <a:lvl7pPr>
              <a:defRPr sz="2806"/>
            </a:lvl7pPr>
            <a:lvl8pPr>
              <a:defRPr sz="2806"/>
            </a:lvl8pPr>
            <a:lvl9pPr>
              <a:defRPr sz="2806"/>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F5F5773E-6256-4E42-B253-2DF17E61CB06}" type="datetimeFigureOut">
              <a:rPr lang="pl-PL" smtClean="0"/>
              <a:t>14.09.2023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2651308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935611" y="8409781"/>
            <a:ext cx="7712772"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4" name="Content Placeholder 3"/>
          <p:cNvSpPr>
            <a:spLocks noGrp="1"/>
          </p:cNvSpPr>
          <p:nvPr>
            <p:ph sz="half" idx="2"/>
          </p:nvPr>
        </p:nvSpPr>
        <p:spPr>
          <a:xfrm>
            <a:off x="1935612" y="11100912"/>
            <a:ext cx="7712775" cy="16518214"/>
          </a:xfrm>
        </p:spPr>
        <p:txBody>
          <a:bodyPr>
            <a:normAutofit/>
          </a:bodyPr>
          <a:lstStyle>
            <a:lvl1pPr>
              <a:defRPr sz="4209"/>
            </a:lvl1pPr>
            <a:lvl2pPr>
              <a:defRPr sz="3742"/>
            </a:lvl2pPr>
            <a:lvl3pPr>
              <a:defRPr sz="3274"/>
            </a:lvl3pPr>
            <a:lvl4pPr>
              <a:defRPr sz="2806"/>
            </a:lvl4pPr>
            <a:lvl5pPr>
              <a:defRPr sz="2806"/>
            </a:lvl5pPr>
            <a:lvl6pPr>
              <a:defRPr sz="2806"/>
            </a:lvl6pPr>
            <a:lvl7pPr>
              <a:defRPr sz="2806"/>
            </a:lvl7pPr>
            <a:lvl8pPr>
              <a:defRPr sz="2806"/>
            </a:lvl8pPr>
            <a:lvl9pPr>
              <a:defRPr sz="2806"/>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9920039" y="8409781"/>
            <a:ext cx="7712775"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6" name="Content Placeholder 5"/>
          <p:cNvSpPr>
            <a:spLocks noGrp="1"/>
          </p:cNvSpPr>
          <p:nvPr>
            <p:ph sz="quarter" idx="4"/>
          </p:nvPr>
        </p:nvSpPr>
        <p:spPr>
          <a:xfrm>
            <a:off x="9920039" y="11100912"/>
            <a:ext cx="7712775" cy="16518214"/>
          </a:xfrm>
        </p:spPr>
        <p:txBody>
          <a:bodyPr>
            <a:normAutofit/>
          </a:bodyPr>
          <a:lstStyle>
            <a:lvl1pPr>
              <a:defRPr sz="4209"/>
            </a:lvl1pPr>
            <a:lvl2pPr>
              <a:defRPr sz="3742"/>
            </a:lvl2pPr>
            <a:lvl3pPr>
              <a:defRPr sz="3274"/>
            </a:lvl3pPr>
            <a:lvl4pPr>
              <a:defRPr sz="2806"/>
            </a:lvl4pPr>
            <a:lvl5pPr>
              <a:defRPr sz="2806"/>
            </a:lvl5pPr>
            <a:lvl6pPr>
              <a:defRPr sz="2806"/>
            </a:lvl6pPr>
            <a:lvl7pPr>
              <a:defRPr sz="2806"/>
            </a:lvl7pPr>
            <a:lvl8pPr>
              <a:defRPr sz="2806"/>
            </a:lvl8pPr>
            <a:lvl9pPr>
              <a:defRPr sz="2806"/>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5F5773E-6256-4E42-B253-2DF17E61CB06}" type="datetimeFigureOut">
              <a:rPr lang="pl-PL" smtClean="0"/>
              <a:t>14.09.2023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276330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7" name="Date Placeholder 2"/>
          <p:cNvSpPr>
            <a:spLocks noGrp="1"/>
          </p:cNvSpPr>
          <p:nvPr>
            <p:ph type="dt" sz="half" idx="10"/>
          </p:nvPr>
        </p:nvSpPr>
        <p:spPr/>
        <p:txBody>
          <a:bodyPr/>
          <a:lstStyle/>
          <a:p>
            <a:fld id="{F5F5773E-6256-4E42-B253-2DF17E61CB06}" type="datetimeFigureOut">
              <a:rPr lang="pl-PL" smtClean="0"/>
              <a:t>14.09.2023</a:t>
            </a:fld>
            <a:endParaRPr lang="pl-PL"/>
          </a:p>
        </p:txBody>
      </p:sp>
      <p:sp>
        <p:nvSpPr>
          <p:cNvPr id="5" name="Footer Placeholder 3"/>
          <p:cNvSpPr>
            <a:spLocks noGrp="1"/>
          </p:cNvSpPr>
          <p:nvPr>
            <p:ph type="ftr" sz="quarter" idx="11"/>
          </p:nvPr>
        </p:nvSpPr>
        <p:spPr/>
        <p:txBody>
          <a:bodyPr/>
          <a:lstStyle/>
          <a:p>
            <a:endParaRPr lang="pl-PL"/>
          </a:p>
        </p:txBody>
      </p:sp>
      <p:sp>
        <p:nvSpPr>
          <p:cNvPr id="6" name="Slide Number Placeholder 4"/>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131353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5F5773E-6256-4E42-B253-2DF17E61CB06}" type="datetimeFigureOut">
              <a:rPr lang="pl-PL" smtClean="0"/>
              <a:t>14.09.2023</a:t>
            </a:fld>
            <a:endParaRPr lang="pl-PL"/>
          </a:p>
        </p:txBody>
      </p:sp>
      <p:sp>
        <p:nvSpPr>
          <p:cNvPr id="5" name="Footer Placeholder 2"/>
          <p:cNvSpPr>
            <a:spLocks noGrp="1"/>
          </p:cNvSpPr>
          <p:nvPr>
            <p:ph type="ftr" sz="quarter" idx="11"/>
          </p:nvPr>
        </p:nvSpPr>
        <p:spPr/>
        <p:txBody>
          <a:bodyPr/>
          <a:lstStyle/>
          <a:p>
            <a:endParaRPr lang="pl-PL"/>
          </a:p>
        </p:txBody>
      </p:sp>
      <p:sp>
        <p:nvSpPr>
          <p:cNvPr id="6" name="Slide Number Placeholder 3"/>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2397580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026208" y="6391434"/>
            <a:ext cx="5966700" cy="6391434"/>
          </a:xfrm>
        </p:spPr>
        <p:txBody>
          <a:bodyPr anchor="b"/>
          <a:lstStyle>
            <a:lvl1pPr algn="l">
              <a:defRPr sz="5612" b="0"/>
            </a:lvl1pPr>
          </a:lstStyle>
          <a:p>
            <a:r>
              <a:rPr lang="pl-PL"/>
              <a:t>Kliknij, aby edytować styl</a:t>
            </a:r>
            <a:endParaRPr lang="en-US" dirty="0"/>
          </a:p>
        </p:txBody>
      </p:sp>
      <p:sp>
        <p:nvSpPr>
          <p:cNvPr id="3" name="Content Placeholder 2"/>
          <p:cNvSpPr>
            <a:spLocks noGrp="1"/>
          </p:cNvSpPr>
          <p:nvPr>
            <p:ph idx="1"/>
          </p:nvPr>
        </p:nvSpPr>
        <p:spPr>
          <a:xfrm>
            <a:off x="8393956" y="6391434"/>
            <a:ext cx="9115666" cy="20183475"/>
          </a:xfrm>
        </p:spPr>
        <p:txBody>
          <a:bodyPr anchor="ctr">
            <a:normAutofit/>
          </a:bodyPr>
          <a:lstStyle>
            <a:lvl1pPr>
              <a:defRPr sz="4677"/>
            </a:lvl1pPr>
            <a:lvl2pPr>
              <a:defRPr sz="4209"/>
            </a:lvl2pPr>
            <a:lvl3pPr>
              <a:defRPr sz="3742"/>
            </a:lvl3pPr>
            <a:lvl4pPr>
              <a:defRPr sz="3274"/>
            </a:lvl4pPr>
            <a:lvl5pPr>
              <a:defRPr sz="3274"/>
            </a:lvl5pPr>
            <a:lvl6pPr>
              <a:defRPr sz="3274"/>
            </a:lvl6pPr>
            <a:lvl7pPr>
              <a:defRPr sz="3274"/>
            </a:lvl7pPr>
            <a:lvl8pPr>
              <a:defRPr sz="3274"/>
            </a:lvl8pPr>
            <a:lvl9pPr>
              <a:defRPr sz="3274"/>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026208" y="13814474"/>
            <a:ext cx="5966700" cy="12782863"/>
          </a:xfrm>
        </p:spPr>
        <p:txBody>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7" name="Date Placeholder 4"/>
          <p:cNvSpPr>
            <a:spLocks noGrp="1"/>
          </p:cNvSpPr>
          <p:nvPr>
            <p:ph type="dt" sz="half" idx="10"/>
          </p:nvPr>
        </p:nvSpPr>
        <p:spPr/>
        <p:txBody>
          <a:bodyPr/>
          <a:lstStyle/>
          <a:p>
            <a:fld id="{F5F5773E-6256-4E42-B253-2DF17E61CB06}" type="datetimeFigureOut">
              <a:rPr lang="pl-PL" smtClean="0"/>
              <a:t>14.09.2023</a:t>
            </a:fld>
            <a:endParaRPr lang="pl-PL"/>
          </a:p>
        </p:txBody>
      </p:sp>
      <p:sp>
        <p:nvSpPr>
          <p:cNvPr id="5" name="Footer Placeholder 5"/>
          <p:cNvSpPr>
            <a:spLocks noGrp="1"/>
          </p:cNvSpPr>
          <p:nvPr>
            <p:ph type="ftr" sz="quarter" idx="11"/>
          </p:nvPr>
        </p:nvSpPr>
        <p:spPr/>
        <p:txBody>
          <a:bodyPr/>
          <a:lstStyle/>
          <a:p>
            <a:endParaRPr lang="pl-PL"/>
          </a:p>
        </p:txBody>
      </p:sp>
      <p:sp>
        <p:nvSpPr>
          <p:cNvPr id="6" name="Slide Number Placeholder 6"/>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3169310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024373" y="8185485"/>
            <a:ext cx="8934805" cy="6952121"/>
          </a:xfrm>
        </p:spPr>
        <p:txBody>
          <a:bodyPr anchor="b">
            <a:normAutofit/>
          </a:bodyPr>
          <a:lstStyle>
            <a:lvl1pPr algn="l">
              <a:defRPr sz="8419" b="0"/>
            </a:lvl1pPr>
          </a:lstStyle>
          <a:p>
            <a:r>
              <a:rPr lang="pl-PL"/>
              <a:t>Kliknij, aby edytować styl</a:t>
            </a:r>
            <a:endParaRPr lang="en-US" dirty="0"/>
          </a:p>
        </p:txBody>
      </p:sp>
      <p:sp>
        <p:nvSpPr>
          <p:cNvPr id="3" name="Picture Placeholder 2"/>
          <p:cNvSpPr>
            <a:spLocks noGrp="1" noChangeAspect="1"/>
          </p:cNvSpPr>
          <p:nvPr>
            <p:ph type="pic" idx="1"/>
          </p:nvPr>
        </p:nvSpPr>
        <p:spPr>
          <a:xfrm>
            <a:off x="12192028" y="5045869"/>
            <a:ext cx="5614663" cy="20183475"/>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4" name="Text Placeholder 3"/>
          <p:cNvSpPr>
            <a:spLocks noGrp="1"/>
          </p:cNvSpPr>
          <p:nvPr>
            <p:ph type="body" sz="half" idx="2"/>
          </p:nvPr>
        </p:nvSpPr>
        <p:spPr>
          <a:xfrm>
            <a:off x="2026209" y="16146780"/>
            <a:ext cx="8920900" cy="6055043"/>
          </a:xfrm>
        </p:spPr>
        <p:txBody>
          <a:bodyPr>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F5F5773E-6256-4E42-B253-2DF17E61CB06}" type="datetimeFigureOut">
              <a:rPr lang="pl-PL" smtClean="0"/>
              <a:t>14.09.2023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333771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14731484" y="7400608"/>
            <a:ext cx="6593284" cy="1244647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13305909" y="-2018347"/>
            <a:ext cx="3742134" cy="7064216"/>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14731484" y="26911301"/>
            <a:ext cx="2316559" cy="4373086"/>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360107" y="11773694"/>
            <a:ext cx="9800828" cy="18501519"/>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963879" y="12782868"/>
            <a:ext cx="5524103" cy="10428129"/>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18113511" y="0"/>
            <a:ext cx="1603772" cy="4853649"/>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133515" y="1998562"/>
            <a:ext cx="16499300" cy="6182756"/>
          </a:xfrm>
          <a:prstGeom prst="rect">
            <a:avLst/>
          </a:prstGeom>
        </p:spPr>
        <p:txBody>
          <a:bodyPr vert="horz" lIns="91440" tIns="45720" rIns="91440" bIns="45720" rtlCol="0" anchor="t">
            <a:noAutofit/>
          </a:bodyPr>
          <a:lstStyle/>
          <a:p>
            <a:r>
              <a:rPr lang="pl-PL"/>
              <a:t>Kliknij, aby edytować styl</a:t>
            </a:r>
            <a:endParaRPr lang="en-US" dirty="0"/>
          </a:p>
        </p:txBody>
      </p:sp>
      <p:sp>
        <p:nvSpPr>
          <p:cNvPr id="3" name="Text Placeholder 2"/>
          <p:cNvSpPr>
            <a:spLocks noGrp="1"/>
          </p:cNvSpPr>
          <p:nvPr>
            <p:ph type="body" idx="1"/>
          </p:nvPr>
        </p:nvSpPr>
        <p:spPr>
          <a:xfrm>
            <a:off x="1935611" y="9062811"/>
            <a:ext cx="15695483" cy="18521301"/>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5400000">
            <a:off x="16499083" y="8310617"/>
            <a:ext cx="4373082" cy="534729"/>
          </a:xfrm>
          <a:prstGeom prst="rect">
            <a:avLst/>
          </a:prstGeom>
        </p:spPr>
        <p:txBody>
          <a:bodyPr vert="horz" lIns="91440" tIns="45720" rIns="91440" bIns="45720" rtlCol="0" anchor="t"/>
          <a:lstStyle>
            <a:lvl1pPr algn="l">
              <a:defRPr sz="2572" b="0" i="0">
                <a:solidFill>
                  <a:schemeClr val="tx1">
                    <a:tint val="75000"/>
                    <a:alpha val="60000"/>
                  </a:schemeClr>
                </a:solidFill>
              </a:defRPr>
            </a:lvl1pPr>
          </a:lstStyle>
          <a:p>
            <a:fld id="{F5F5773E-6256-4E42-B253-2DF17E61CB06}" type="datetimeFigureOut">
              <a:rPr lang="pl-PL" smtClean="0"/>
              <a:t>14.09.2023</a:t>
            </a:fld>
            <a:endParaRPr lang="pl-PL"/>
          </a:p>
        </p:txBody>
      </p:sp>
      <p:sp>
        <p:nvSpPr>
          <p:cNvPr id="5" name="Footer Placeholder 4"/>
          <p:cNvSpPr>
            <a:spLocks noGrp="1"/>
          </p:cNvSpPr>
          <p:nvPr>
            <p:ph type="ftr" sz="quarter" idx="3"/>
          </p:nvPr>
        </p:nvSpPr>
        <p:spPr>
          <a:xfrm rot="5400000">
            <a:off x="10570367" y="14643777"/>
            <a:ext cx="17039387" cy="534731"/>
          </a:xfrm>
          <a:prstGeom prst="rect">
            <a:avLst/>
          </a:prstGeom>
        </p:spPr>
        <p:txBody>
          <a:bodyPr vert="horz" lIns="91440" tIns="45720" rIns="91440" bIns="45720" rtlCol="0" anchor="b"/>
          <a:lstStyle>
            <a:lvl1pPr algn="l">
              <a:defRPr sz="2572" b="0" i="0">
                <a:solidFill>
                  <a:schemeClr val="tx1">
                    <a:tint val="75000"/>
                    <a:alpha val="60000"/>
                  </a:schemeClr>
                </a:solidFill>
              </a:defRPr>
            </a:lvl1pPr>
          </a:lstStyle>
          <a:p>
            <a:endParaRPr lang="pl-PL"/>
          </a:p>
        </p:txBody>
      </p:sp>
      <p:sp>
        <p:nvSpPr>
          <p:cNvPr id="6" name="Slide Number Placeholder 5"/>
          <p:cNvSpPr>
            <a:spLocks noGrp="1"/>
          </p:cNvSpPr>
          <p:nvPr>
            <p:ph type="sldNum" sz="quarter" idx="4"/>
          </p:nvPr>
        </p:nvSpPr>
        <p:spPr bwMode="gray">
          <a:xfrm>
            <a:off x="18162124" y="1305554"/>
            <a:ext cx="1470505" cy="3389018"/>
          </a:xfrm>
          <a:prstGeom prst="rect">
            <a:avLst/>
          </a:prstGeom>
        </p:spPr>
        <p:txBody>
          <a:bodyPr vert="horz" lIns="91440" tIns="45720" rIns="91440" bIns="45720" rtlCol="0" anchor="b"/>
          <a:lstStyle>
            <a:lvl1pPr algn="ctr">
              <a:defRPr sz="6550" b="0" i="0">
                <a:solidFill>
                  <a:schemeClr val="tx1">
                    <a:tint val="75000"/>
                  </a:schemeClr>
                </a:solidFill>
              </a:defRPr>
            </a:lvl1pPr>
          </a:lstStyle>
          <a:p>
            <a:fld id="{0766750D-FA71-4ECB-A012-253023C51DC7}" type="slidenum">
              <a:rPr lang="pl-PL" smtClean="0"/>
              <a:t>‹#›</a:t>
            </a:fld>
            <a:endParaRPr lang="pl-PL"/>
          </a:p>
        </p:txBody>
      </p:sp>
    </p:spTree>
    <p:extLst>
      <p:ext uri="{BB962C8B-B14F-4D97-AF65-F5344CB8AC3E}">
        <p14:creationId xmlns:p14="http://schemas.microsoft.com/office/powerpoint/2010/main" val="2058164134"/>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1069179" rtl="0" eaLnBrk="1" latinLnBrk="0" hangingPunct="1">
        <a:spcBef>
          <a:spcPct val="0"/>
        </a:spcBef>
        <a:buNone/>
        <a:defRPr sz="9822"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801886" indent="-801886" algn="l" defTabSz="1069179" rtl="0" eaLnBrk="1" latinLnBrk="0" hangingPunct="1">
        <a:spcBef>
          <a:spcPts val="2339"/>
        </a:spcBef>
        <a:spcAft>
          <a:spcPts val="0"/>
        </a:spcAft>
        <a:buClr>
          <a:schemeClr val="bg2">
            <a:lumMod val="40000"/>
            <a:lumOff val="60000"/>
          </a:schemeClr>
        </a:buClr>
        <a:buSzPct val="80000"/>
        <a:buFont typeface="Wingdings 3" charset="2"/>
        <a:buChar char=""/>
        <a:defRPr sz="4677" b="0" i="0" kern="1200">
          <a:solidFill>
            <a:schemeClr val="tx1"/>
          </a:solidFill>
          <a:latin typeface="+mj-lt"/>
          <a:ea typeface="+mj-ea"/>
          <a:cs typeface="+mj-cs"/>
        </a:defRPr>
      </a:lvl1pPr>
      <a:lvl2pPr marL="1737417" indent="-668238" algn="l" defTabSz="1069179" rtl="0" eaLnBrk="1" latinLnBrk="0" hangingPunct="1">
        <a:spcBef>
          <a:spcPts val="2339"/>
        </a:spcBef>
        <a:spcAft>
          <a:spcPts val="0"/>
        </a:spcAft>
        <a:buClr>
          <a:schemeClr val="bg2">
            <a:lumMod val="40000"/>
            <a:lumOff val="60000"/>
          </a:schemeClr>
        </a:buClr>
        <a:buSzPct val="80000"/>
        <a:buFont typeface="Wingdings 3" charset="2"/>
        <a:buChar char=""/>
        <a:defRPr sz="4209" b="0" i="0" kern="1200">
          <a:solidFill>
            <a:schemeClr val="tx1"/>
          </a:solidFill>
          <a:latin typeface="+mj-lt"/>
          <a:ea typeface="+mj-ea"/>
          <a:cs typeface="+mj-cs"/>
        </a:defRPr>
      </a:lvl2pPr>
      <a:lvl3pPr marL="2672952"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742" b="0" i="0" kern="1200">
          <a:solidFill>
            <a:schemeClr val="tx1"/>
          </a:solidFill>
          <a:latin typeface="+mj-lt"/>
          <a:ea typeface="+mj-ea"/>
          <a:cs typeface="+mj-cs"/>
        </a:defRPr>
      </a:lvl3pPr>
      <a:lvl4pPr marL="3742131"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4pPr>
      <a:lvl5pPr marL="4811309"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5pPr>
      <a:lvl6pPr marL="5880490"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6pPr>
      <a:lvl7pPr marL="6949669"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7pPr>
      <a:lvl8pPr marL="8018850"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8pPr>
      <a:lvl9pPr marL="9088028"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9pPr>
    </p:bodyStyle>
    <p:otherStyle>
      <a:defPPr>
        <a:defRPr lang="en-US"/>
      </a:defPPr>
      <a:lvl1pPr marL="0" algn="l" defTabSz="1069179" rtl="0" eaLnBrk="1" latinLnBrk="0" hangingPunct="1">
        <a:defRPr sz="4209" kern="1200">
          <a:solidFill>
            <a:schemeClr val="tx1"/>
          </a:solidFill>
          <a:latin typeface="+mn-lt"/>
          <a:ea typeface="+mn-ea"/>
          <a:cs typeface="+mn-cs"/>
        </a:defRPr>
      </a:lvl1pPr>
      <a:lvl2pPr marL="1069179" algn="l" defTabSz="1069179" rtl="0" eaLnBrk="1" latinLnBrk="0" hangingPunct="1">
        <a:defRPr sz="4209" kern="1200">
          <a:solidFill>
            <a:schemeClr val="tx1"/>
          </a:solidFill>
          <a:latin typeface="+mn-lt"/>
          <a:ea typeface="+mn-ea"/>
          <a:cs typeface="+mn-cs"/>
        </a:defRPr>
      </a:lvl2pPr>
      <a:lvl3pPr marL="2138359" algn="l" defTabSz="1069179" rtl="0" eaLnBrk="1" latinLnBrk="0" hangingPunct="1">
        <a:defRPr sz="4209" kern="1200">
          <a:solidFill>
            <a:schemeClr val="tx1"/>
          </a:solidFill>
          <a:latin typeface="+mn-lt"/>
          <a:ea typeface="+mn-ea"/>
          <a:cs typeface="+mn-cs"/>
        </a:defRPr>
      </a:lvl3pPr>
      <a:lvl4pPr marL="3207538" algn="l" defTabSz="1069179" rtl="0" eaLnBrk="1" latinLnBrk="0" hangingPunct="1">
        <a:defRPr sz="4209" kern="1200">
          <a:solidFill>
            <a:schemeClr val="tx1"/>
          </a:solidFill>
          <a:latin typeface="+mn-lt"/>
          <a:ea typeface="+mn-ea"/>
          <a:cs typeface="+mn-cs"/>
        </a:defRPr>
      </a:lvl4pPr>
      <a:lvl5pPr marL="4276721" algn="l" defTabSz="1069179" rtl="0" eaLnBrk="1" latinLnBrk="0" hangingPunct="1">
        <a:defRPr sz="4209" kern="1200">
          <a:solidFill>
            <a:schemeClr val="tx1"/>
          </a:solidFill>
          <a:latin typeface="+mn-lt"/>
          <a:ea typeface="+mn-ea"/>
          <a:cs typeface="+mn-cs"/>
        </a:defRPr>
      </a:lvl5pPr>
      <a:lvl6pPr marL="5345900" algn="l" defTabSz="1069179" rtl="0" eaLnBrk="1" latinLnBrk="0" hangingPunct="1">
        <a:defRPr sz="4209" kern="1200">
          <a:solidFill>
            <a:schemeClr val="tx1"/>
          </a:solidFill>
          <a:latin typeface="+mn-lt"/>
          <a:ea typeface="+mn-ea"/>
          <a:cs typeface="+mn-cs"/>
        </a:defRPr>
      </a:lvl6pPr>
      <a:lvl7pPr marL="6415081" algn="l" defTabSz="1069179" rtl="0" eaLnBrk="1" latinLnBrk="0" hangingPunct="1">
        <a:defRPr sz="4209" kern="1200">
          <a:solidFill>
            <a:schemeClr val="tx1"/>
          </a:solidFill>
          <a:latin typeface="+mn-lt"/>
          <a:ea typeface="+mn-ea"/>
          <a:cs typeface="+mn-cs"/>
        </a:defRPr>
      </a:lvl7pPr>
      <a:lvl8pPr marL="7484259" algn="l" defTabSz="1069179" rtl="0" eaLnBrk="1" latinLnBrk="0" hangingPunct="1">
        <a:defRPr sz="4209" kern="1200">
          <a:solidFill>
            <a:schemeClr val="tx1"/>
          </a:solidFill>
          <a:latin typeface="+mn-lt"/>
          <a:ea typeface="+mn-ea"/>
          <a:cs typeface="+mn-cs"/>
        </a:defRPr>
      </a:lvl8pPr>
      <a:lvl9pPr marL="8553440" algn="l" defTabSz="1069179"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 name="Prostokąt 18">
            <a:extLst>
              <a:ext uri="{FF2B5EF4-FFF2-40B4-BE49-F238E27FC236}">
                <a16:creationId xmlns:a16="http://schemas.microsoft.com/office/drawing/2014/main" id="{C77D8E63-9D43-A70B-4F0A-AD5F1BE9FE65}"/>
              </a:ext>
            </a:extLst>
          </p:cNvPr>
          <p:cNvSpPr/>
          <p:nvPr/>
        </p:nvSpPr>
        <p:spPr>
          <a:xfrm>
            <a:off x="510582" y="18771948"/>
            <a:ext cx="20460513" cy="16312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pl-PL" dirty="0"/>
          </a:p>
        </p:txBody>
      </p:sp>
      <p:sp>
        <p:nvSpPr>
          <p:cNvPr id="12" name="Prostokąt 11">
            <a:extLst>
              <a:ext uri="{FF2B5EF4-FFF2-40B4-BE49-F238E27FC236}">
                <a16:creationId xmlns:a16="http://schemas.microsoft.com/office/drawing/2014/main" id="{698B68C5-CD97-B892-3FF8-4884A7B58F1E}"/>
              </a:ext>
            </a:extLst>
          </p:cNvPr>
          <p:cNvSpPr/>
          <p:nvPr/>
        </p:nvSpPr>
        <p:spPr>
          <a:xfrm>
            <a:off x="491082" y="16368346"/>
            <a:ext cx="20460513" cy="229531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pl-PL" dirty="0"/>
          </a:p>
        </p:txBody>
      </p:sp>
      <p:sp>
        <p:nvSpPr>
          <p:cNvPr id="9" name="Prostokąt 8">
            <a:extLst>
              <a:ext uri="{FF2B5EF4-FFF2-40B4-BE49-F238E27FC236}">
                <a16:creationId xmlns:a16="http://schemas.microsoft.com/office/drawing/2014/main" id="{440863CF-BBEC-C1DC-5404-42C3D65D733A}"/>
              </a:ext>
            </a:extLst>
          </p:cNvPr>
          <p:cNvSpPr/>
          <p:nvPr/>
        </p:nvSpPr>
        <p:spPr>
          <a:xfrm>
            <a:off x="491083" y="14458421"/>
            <a:ext cx="20460513" cy="17978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pl-PL" dirty="0"/>
          </a:p>
        </p:txBody>
      </p:sp>
      <p:sp>
        <p:nvSpPr>
          <p:cNvPr id="23" name="Prostokąt 22">
            <a:extLst>
              <a:ext uri="{FF2B5EF4-FFF2-40B4-BE49-F238E27FC236}">
                <a16:creationId xmlns:a16="http://schemas.microsoft.com/office/drawing/2014/main" id="{924E9166-C31D-F0BE-AED6-2AC385FBE014}"/>
              </a:ext>
            </a:extLst>
          </p:cNvPr>
          <p:cNvSpPr/>
          <p:nvPr/>
        </p:nvSpPr>
        <p:spPr>
          <a:xfrm>
            <a:off x="478062" y="8830096"/>
            <a:ext cx="20460513" cy="18774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pl-PL" dirty="0"/>
          </a:p>
        </p:txBody>
      </p:sp>
      <p:sp>
        <p:nvSpPr>
          <p:cNvPr id="22" name="Prostokąt 21">
            <a:extLst>
              <a:ext uri="{FF2B5EF4-FFF2-40B4-BE49-F238E27FC236}">
                <a16:creationId xmlns:a16="http://schemas.microsoft.com/office/drawing/2014/main" id="{71632A26-2DBB-692B-0697-B57A3A46AF3B}"/>
              </a:ext>
            </a:extLst>
          </p:cNvPr>
          <p:cNvSpPr/>
          <p:nvPr/>
        </p:nvSpPr>
        <p:spPr>
          <a:xfrm>
            <a:off x="478062" y="10783174"/>
            <a:ext cx="20460513" cy="356690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pl-PL" dirty="0"/>
          </a:p>
        </p:txBody>
      </p:sp>
      <p:sp>
        <p:nvSpPr>
          <p:cNvPr id="14" name="Prostokąt 13"/>
          <p:cNvSpPr/>
          <p:nvPr/>
        </p:nvSpPr>
        <p:spPr>
          <a:xfrm>
            <a:off x="9383950" y="9178157"/>
            <a:ext cx="10684841" cy="207749"/>
          </a:xfrm>
          <a:prstGeom prst="rect">
            <a:avLst/>
          </a:prstGeom>
        </p:spPr>
        <p:txBody>
          <a:bodyPr>
            <a:spAutoFit/>
          </a:bodyPr>
          <a:lstStyle/>
          <a:p>
            <a:pPr marL="190721" marR="190721">
              <a:lnSpc>
                <a:spcPts val="919"/>
              </a:lnSpc>
              <a:spcBef>
                <a:spcPts val="848"/>
              </a:spcBef>
              <a:spcAft>
                <a:spcPts val="424"/>
              </a:spcAft>
            </a:pPr>
            <a:r>
              <a:rPr lang="en-US" sz="1979" b="1" dirty="0">
                <a:latin typeface="+mj-lt"/>
                <a:ea typeface="Times New Roman" panose="02020603050405020304" pitchFamily="18" charset="0"/>
                <a:cs typeface="Times New Roman" panose="02020603050405020304" pitchFamily="18" charset="0"/>
              </a:rPr>
              <a:t>Table </a:t>
            </a:r>
            <a:r>
              <a:rPr lang="pl-PL" sz="1979" b="1" dirty="0">
                <a:latin typeface="+mj-lt"/>
                <a:ea typeface="Times New Roman" panose="02020603050405020304" pitchFamily="18" charset="0"/>
                <a:cs typeface="Times New Roman" panose="02020603050405020304" pitchFamily="18" charset="0"/>
              </a:rPr>
              <a:t>1</a:t>
            </a:r>
            <a:r>
              <a:rPr lang="en-US" sz="1979" b="1" dirty="0">
                <a:latin typeface="+mj-lt"/>
                <a:ea typeface="Times New Roman" panose="02020603050405020304" pitchFamily="18" charset="0"/>
                <a:cs typeface="Times New Roman" panose="02020603050405020304" pitchFamily="18" charset="0"/>
              </a:rPr>
              <a:t>. </a:t>
            </a:r>
            <a:r>
              <a:rPr lang="en-US" sz="1979" dirty="0">
                <a:latin typeface="+mj-lt"/>
                <a:ea typeface="Times New Roman" panose="02020603050405020304" pitchFamily="18" charset="0"/>
                <a:cs typeface="Times New Roman" panose="02020603050405020304" pitchFamily="18" charset="0"/>
              </a:rPr>
              <a:t>Production cost of willow variety per energy unit (€GJ</a:t>
            </a:r>
            <a:r>
              <a:rPr lang="en-US" sz="1979" baseline="30000" dirty="0">
                <a:latin typeface="+mj-lt"/>
                <a:ea typeface="Times New Roman" panose="02020603050405020304" pitchFamily="18" charset="0"/>
                <a:cs typeface="Times New Roman" panose="02020603050405020304" pitchFamily="18" charset="0"/>
              </a:rPr>
              <a:t>−1</a:t>
            </a:r>
            <a:r>
              <a:rPr lang="en-US" sz="2261" dirty="0">
                <a:latin typeface="+mj-lt"/>
                <a:ea typeface="Times New Roman" panose="02020603050405020304" pitchFamily="18" charset="0"/>
                <a:cs typeface="Times New Roman" panose="02020603050405020304" pitchFamily="18" charset="0"/>
              </a:rPr>
              <a:t>)</a:t>
            </a:r>
            <a:endParaRPr lang="pl-PL" sz="2261" dirty="0">
              <a:latin typeface="+mj-lt"/>
              <a:ea typeface="Times New Roman" panose="02020603050405020304" pitchFamily="18" charset="0"/>
              <a:cs typeface="Times New Roman" panose="02020603050405020304" pitchFamily="18" charset="0"/>
            </a:endParaRPr>
          </a:p>
        </p:txBody>
      </p:sp>
      <p:sp>
        <p:nvSpPr>
          <p:cNvPr id="7" name="Podtytuł 2">
            <a:extLst>
              <a:ext uri="{FF2B5EF4-FFF2-40B4-BE49-F238E27FC236}">
                <a16:creationId xmlns:a16="http://schemas.microsoft.com/office/drawing/2014/main" id="{987C05C9-D4F5-4D37-BA75-5D0F77928816}"/>
              </a:ext>
            </a:extLst>
          </p:cNvPr>
          <p:cNvSpPr>
            <a:spLocks noGrp="1"/>
          </p:cNvSpPr>
          <p:nvPr>
            <p:ph type="subTitle" idx="1"/>
          </p:nvPr>
        </p:nvSpPr>
        <p:spPr>
          <a:xfrm>
            <a:off x="3225853" y="28167412"/>
            <a:ext cx="14535150" cy="1919755"/>
          </a:xfrm>
          <a:noFill/>
        </p:spPr>
        <p:txBody>
          <a:bodyPr>
            <a:normAutofit/>
          </a:bodyPr>
          <a:lstStyle/>
          <a:p>
            <a:pPr algn="ctr"/>
            <a:r>
              <a:rPr lang="pl-PL" sz="2400" b="1" dirty="0">
                <a:solidFill>
                  <a:schemeClr val="bg1"/>
                </a:solidFill>
              </a:rPr>
              <a:t>Projekt dofinansowano ze środków budżetu państwa w ramach programu „Doskonała Nauka” Ministra Edukacji i Nauki. Nazwa Projektu: Polsko-Litewskie Forum Prawa Spółek i Prawa Gospodarczego (nr rej. DNK/SP/548941/2022). Wartość dofinansowania: 22 660 zł. Całkowity koszt: 26 410,00 zł.</a:t>
            </a:r>
          </a:p>
        </p:txBody>
      </p:sp>
      <p:pic>
        <p:nvPicPr>
          <p:cNvPr id="13" name="Obraz 12">
            <a:extLst>
              <a:ext uri="{FF2B5EF4-FFF2-40B4-BE49-F238E27FC236}">
                <a16:creationId xmlns:a16="http://schemas.microsoft.com/office/drawing/2014/main" id="{DC490B3A-4E52-3B59-976F-6F52B709843B}"/>
              </a:ext>
            </a:extLst>
          </p:cNvPr>
          <p:cNvPicPr>
            <a:picLocks noChangeAspect="1"/>
          </p:cNvPicPr>
          <p:nvPr/>
        </p:nvPicPr>
        <p:blipFill>
          <a:blip r:embed="rId2"/>
          <a:stretch>
            <a:fillRect/>
          </a:stretch>
        </p:blipFill>
        <p:spPr>
          <a:xfrm>
            <a:off x="1022293" y="28249790"/>
            <a:ext cx="1820047" cy="1162031"/>
          </a:xfrm>
          <a:prstGeom prst="rect">
            <a:avLst/>
          </a:prstGeom>
        </p:spPr>
      </p:pic>
      <p:pic>
        <p:nvPicPr>
          <p:cNvPr id="15" name="Obraz 14">
            <a:extLst>
              <a:ext uri="{FF2B5EF4-FFF2-40B4-BE49-F238E27FC236}">
                <a16:creationId xmlns:a16="http://schemas.microsoft.com/office/drawing/2014/main" id="{2262942B-D624-48C5-FDC7-7B1D24B0D925}"/>
              </a:ext>
            </a:extLst>
          </p:cNvPr>
          <p:cNvPicPr>
            <a:picLocks noChangeAspect="1"/>
          </p:cNvPicPr>
          <p:nvPr/>
        </p:nvPicPr>
        <p:blipFill>
          <a:blip r:embed="rId3"/>
          <a:stretch>
            <a:fillRect/>
          </a:stretch>
        </p:blipFill>
        <p:spPr>
          <a:xfrm>
            <a:off x="17444520" y="27649143"/>
            <a:ext cx="3939105" cy="2626070"/>
          </a:xfrm>
          <a:prstGeom prst="rect">
            <a:avLst/>
          </a:prstGeom>
        </p:spPr>
      </p:pic>
      <p:sp>
        <p:nvSpPr>
          <p:cNvPr id="25" name="pole tekstowe 24">
            <a:extLst>
              <a:ext uri="{FF2B5EF4-FFF2-40B4-BE49-F238E27FC236}">
                <a16:creationId xmlns:a16="http://schemas.microsoft.com/office/drawing/2014/main" id="{396AA43E-23EC-703F-9DBA-82EA0DE20D11}"/>
              </a:ext>
            </a:extLst>
          </p:cNvPr>
          <p:cNvSpPr txBox="1"/>
          <p:nvPr/>
        </p:nvSpPr>
        <p:spPr>
          <a:xfrm>
            <a:off x="-455588" y="2406542"/>
            <a:ext cx="20196232" cy="584775"/>
          </a:xfrm>
          <a:prstGeom prst="rect">
            <a:avLst/>
          </a:prstGeom>
          <a:noFill/>
        </p:spPr>
        <p:txBody>
          <a:bodyPr wrap="square" rtlCol="0">
            <a:spAutoFit/>
          </a:bodyPr>
          <a:lstStyle/>
          <a:p>
            <a:pPr algn="ctr"/>
            <a:r>
              <a:rPr lang="pl-PL" sz="3200" b="1" dirty="0">
                <a:solidFill>
                  <a:schemeClr val="bg1"/>
                </a:solidFill>
              </a:rPr>
              <a:t>Olsztyn 15-16 września 2023 roku</a:t>
            </a:r>
          </a:p>
        </p:txBody>
      </p:sp>
      <p:sp>
        <p:nvSpPr>
          <p:cNvPr id="26" name="pole tekstowe 25">
            <a:extLst>
              <a:ext uri="{FF2B5EF4-FFF2-40B4-BE49-F238E27FC236}">
                <a16:creationId xmlns:a16="http://schemas.microsoft.com/office/drawing/2014/main" id="{79FDE343-A364-62C9-7A35-CF3FC177CC98}"/>
              </a:ext>
            </a:extLst>
          </p:cNvPr>
          <p:cNvSpPr txBox="1"/>
          <p:nvPr/>
        </p:nvSpPr>
        <p:spPr>
          <a:xfrm>
            <a:off x="-455588" y="612328"/>
            <a:ext cx="20196232" cy="1569660"/>
          </a:xfrm>
          <a:prstGeom prst="rect">
            <a:avLst/>
          </a:prstGeom>
          <a:noFill/>
        </p:spPr>
        <p:txBody>
          <a:bodyPr wrap="square" rtlCol="0">
            <a:spAutoFit/>
          </a:bodyPr>
          <a:lstStyle/>
          <a:p>
            <a:pPr algn="ctr"/>
            <a:r>
              <a:rPr lang="pl-PL" sz="3200" b="1" dirty="0">
                <a:solidFill>
                  <a:schemeClr val="bg1"/>
                </a:solidFill>
              </a:rPr>
              <a:t>”Polsko-Litewskie Forum Prawa Spółek i Prawa Gospodarczego. </a:t>
            </a:r>
          </a:p>
          <a:p>
            <a:pPr algn="ctr"/>
            <a:r>
              <a:rPr lang="pl-PL" sz="3200" b="1" dirty="0">
                <a:solidFill>
                  <a:schemeClr val="bg1"/>
                </a:solidFill>
              </a:rPr>
              <a:t>Nowe rozwiązania prawne dotyczące funkcjonowania spółek </a:t>
            </a:r>
          </a:p>
          <a:p>
            <a:pPr algn="ctr"/>
            <a:r>
              <a:rPr lang="pl-PL" sz="3200" b="1" dirty="0">
                <a:solidFill>
                  <a:schemeClr val="bg1"/>
                </a:solidFill>
              </a:rPr>
              <a:t>w prawie polskim i litewskim”</a:t>
            </a:r>
          </a:p>
        </p:txBody>
      </p:sp>
      <p:pic>
        <p:nvPicPr>
          <p:cNvPr id="27" name="Obraz 26">
            <a:extLst>
              <a:ext uri="{FF2B5EF4-FFF2-40B4-BE49-F238E27FC236}">
                <a16:creationId xmlns:a16="http://schemas.microsoft.com/office/drawing/2014/main" id="{049EA058-B822-5F89-904C-5D1F621EF282}"/>
              </a:ext>
            </a:extLst>
          </p:cNvPr>
          <p:cNvPicPr/>
          <p:nvPr/>
        </p:nvPicPr>
        <p:blipFill>
          <a:blip r:embed="rId4" cstate="print">
            <a:extLst>
              <a:ext uri="{28A0092B-C50C-407E-A947-70E740481C1C}">
                <a14:useLocalDpi xmlns:a14="http://schemas.microsoft.com/office/drawing/2010/main" val="0"/>
              </a:ext>
            </a:extLst>
          </a:blip>
          <a:stretch>
            <a:fillRect/>
          </a:stretch>
        </p:blipFill>
        <p:spPr bwMode="auto">
          <a:xfrm>
            <a:off x="1066858" y="3681022"/>
            <a:ext cx="3550963" cy="942412"/>
          </a:xfrm>
          <a:prstGeom prst="rect">
            <a:avLst/>
          </a:prstGeom>
          <a:noFill/>
          <a:ln>
            <a:noFill/>
          </a:ln>
        </p:spPr>
      </p:pic>
      <p:pic>
        <p:nvPicPr>
          <p:cNvPr id="28" name="Obraz 27" descr="Obraz zawierający tekst, godło, logo, symbol&#10;&#10;Opis wygenerowany automatycznie">
            <a:extLst>
              <a:ext uri="{FF2B5EF4-FFF2-40B4-BE49-F238E27FC236}">
                <a16:creationId xmlns:a16="http://schemas.microsoft.com/office/drawing/2014/main" id="{4130C497-7312-9959-8313-6D6833D337B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092931" y="3663636"/>
            <a:ext cx="3931181" cy="942411"/>
          </a:xfrm>
          <a:prstGeom prst="rect">
            <a:avLst/>
          </a:prstGeom>
          <a:noFill/>
          <a:ln>
            <a:noFill/>
          </a:ln>
        </p:spPr>
      </p:pic>
      <p:pic>
        <p:nvPicPr>
          <p:cNvPr id="29" name="Obraz 28" descr="Obraz zawierający tekst, ssak, design&#10;&#10;Opis wygenerowany automatycznie">
            <a:extLst>
              <a:ext uri="{FF2B5EF4-FFF2-40B4-BE49-F238E27FC236}">
                <a16:creationId xmlns:a16="http://schemas.microsoft.com/office/drawing/2014/main" id="{F011C114-4C4C-246D-D1DF-DFC8B38536E7}"/>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836400" y="3681022"/>
            <a:ext cx="1729473" cy="1187821"/>
          </a:xfrm>
          <a:prstGeom prst="rect">
            <a:avLst/>
          </a:prstGeom>
          <a:noFill/>
          <a:ln>
            <a:noFill/>
          </a:ln>
        </p:spPr>
      </p:pic>
      <p:pic>
        <p:nvPicPr>
          <p:cNvPr id="30" name="Obraz 29">
            <a:extLst>
              <a:ext uri="{FF2B5EF4-FFF2-40B4-BE49-F238E27FC236}">
                <a16:creationId xmlns:a16="http://schemas.microsoft.com/office/drawing/2014/main" id="{CEFC8FB3-687C-C96E-DDAA-71D5EAFAC684}"/>
              </a:ext>
            </a:extLst>
          </p:cNvPr>
          <p:cNvPicPr/>
          <p:nvPr/>
        </p:nvPicPr>
        <p:blipFill>
          <a:blip r:embed="rId7" cstate="print">
            <a:extLst>
              <a:ext uri="{28A0092B-C50C-407E-A947-70E740481C1C}">
                <a14:useLocalDpi xmlns:a14="http://schemas.microsoft.com/office/drawing/2010/main" val="0"/>
              </a:ext>
            </a:extLst>
          </a:blip>
          <a:stretch>
            <a:fillRect/>
          </a:stretch>
        </p:blipFill>
        <p:spPr bwMode="auto">
          <a:xfrm>
            <a:off x="15062201" y="3670612"/>
            <a:ext cx="2382320" cy="952821"/>
          </a:xfrm>
          <a:prstGeom prst="rect">
            <a:avLst/>
          </a:prstGeom>
          <a:noFill/>
          <a:ln>
            <a:noFill/>
          </a:ln>
        </p:spPr>
      </p:pic>
      <p:sp>
        <p:nvSpPr>
          <p:cNvPr id="2" name="pole tekstowe 1">
            <a:extLst>
              <a:ext uri="{FF2B5EF4-FFF2-40B4-BE49-F238E27FC236}">
                <a16:creationId xmlns:a16="http://schemas.microsoft.com/office/drawing/2014/main" id="{2B5F8F21-D098-5FCE-59DF-2765F4E2D59B}"/>
              </a:ext>
            </a:extLst>
          </p:cNvPr>
          <p:cNvSpPr txBox="1"/>
          <p:nvPr/>
        </p:nvSpPr>
        <p:spPr>
          <a:xfrm>
            <a:off x="2148840" y="6172200"/>
            <a:ext cx="17145000" cy="2339102"/>
          </a:xfrm>
          <a:prstGeom prst="rect">
            <a:avLst/>
          </a:prstGeom>
          <a:noFill/>
        </p:spPr>
        <p:txBody>
          <a:bodyPr wrap="square" rtlCol="0">
            <a:spAutoFit/>
          </a:bodyPr>
          <a:lstStyle/>
          <a:p>
            <a:pPr algn="ctr"/>
            <a:r>
              <a:rPr lang="pl-PL" sz="3200"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„Wykonywanie uprawnień właścicielskich przez Skarb Państwa w grupach kapitałowych w Polsce” </a:t>
            </a:r>
          </a:p>
          <a:p>
            <a:pPr algn="ctr"/>
            <a:r>
              <a:rPr lang="pl-PL" sz="3200" i="1" dirty="0">
                <a:solidFill>
                  <a:srgbClr val="0070C0"/>
                </a:solidFill>
                <a:effectLst/>
                <a:latin typeface="Arial Black" panose="020B0A04020102020204" pitchFamily="34" charset="0"/>
                <a:ea typeface="Calibri" panose="020F0502020204030204" pitchFamily="34" charset="0"/>
                <a:cs typeface="Times New Roman" panose="02020603050405020304" pitchFamily="18" charset="0"/>
              </a:rPr>
              <a:t>„</a:t>
            </a:r>
            <a:r>
              <a:rPr lang="en-US" sz="3200" i="1" dirty="0">
                <a:solidFill>
                  <a:srgbClr val="0070C0"/>
                </a:solidFill>
                <a:effectLst/>
                <a:latin typeface="Arial Black" panose="020B0A04020102020204" pitchFamily="34" charset="0"/>
                <a:ea typeface="Calibri" panose="020F0502020204030204" pitchFamily="34" charset="0"/>
                <a:cs typeface="Times New Roman" panose="02020603050405020304" pitchFamily="18" charset="0"/>
              </a:rPr>
              <a:t>Exercise of ownership by the State in capital groups in Poland</a:t>
            </a:r>
            <a:r>
              <a:rPr lang="pl-PL" sz="3200" i="1" dirty="0">
                <a:solidFill>
                  <a:srgbClr val="0070C0"/>
                </a:solidFill>
                <a:effectLst/>
                <a:latin typeface="Arial Black" panose="020B0A04020102020204" pitchFamily="34" charset="0"/>
                <a:ea typeface="Calibri" panose="020F0502020204030204" pitchFamily="34" charset="0"/>
                <a:cs typeface="Times New Roman" panose="02020603050405020304" pitchFamily="18" charset="0"/>
              </a:rPr>
              <a:t>”</a:t>
            </a:r>
          </a:p>
          <a:p>
            <a:pPr algn="ctr"/>
            <a:r>
              <a:rPr lang="pl-PL" sz="3200" dirty="0">
                <a:solidFill>
                  <a:schemeClr val="bg1"/>
                </a:solidFill>
                <a:latin typeface="Arial Black" panose="020B0A04020102020204" pitchFamily="34" charset="0"/>
              </a:rPr>
              <a:t>dr hab. Jakub Jan Zięty, prof. UWM</a:t>
            </a:r>
          </a:p>
          <a:p>
            <a:pPr algn="ctr"/>
            <a:r>
              <a:rPr lang="pl-PL" sz="1800" dirty="0">
                <a:solidFill>
                  <a:schemeClr val="bg1"/>
                </a:solidFill>
                <a:latin typeface="Arial Black" panose="020B0A04020102020204" pitchFamily="34" charset="0"/>
              </a:rPr>
              <a:t>(Uniwersytet Warmińsko-Mazurski w Olsztynie)</a:t>
            </a:r>
          </a:p>
        </p:txBody>
      </p:sp>
      <p:sp>
        <p:nvSpPr>
          <p:cNvPr id="5" name="pole tekstowe 4">
            <a:extLst>
              <a:ext uri="{FF2B5EF4-FFF2-40B4-BE49-F238E27FC236}">
                <a16:creationId xmlns:a16="http://schemas.microsoft.com/office/drawing/2014/main" id="{4B6ADDA3-7B3C-59F2-BC3C-C3481D5B8D7D}"/>
              </a:ext>
            </a:extLst>
          </p:cNvPr>
          <p:cNvSpPr txBox="1"/>
          <p:nvPr/>
        </p:nvSpPr>
        <p:spPr>
          <a:xfrm>
            <a:off x="10764996" y="8832567"/>
            <a:ext cx="10173579" cy="1384995"/>
          </a:xfrm>
          <a:prstGeom prst="rect">
            <a:avLst/>
          </a:prstGeom>
          <a:noFill/>
        </p:spPr>
        <p:txBody>
          <a:bodyPr wrap="square" rtlCol="0">
            <a:spAutoFit/>
          </a:bodyPr>
          <a:lstStyle/>
          <a:p>
            <a:pPr algn="just"/>
            <a:r>
              <a:rPr lang="en-US" sz="2000" dirty="0">
                <a:solidFill>
                  <a:srgbClr val="0070C0"/>
                </a:solidFill>
                <a:latin typeface="Arial" panose="020B0604020202020204" pitchFamily="34" charset="0"/>
                <a:cs typeface="Arial" panose="020B0604020202020204" pitchFamily="34" charset="0"/>
              </a:rPr>
              <a:t>Introduction</a:t>
            </a:r>
          </a:p>
          <a:p>
            <a:pPr algn="just"/>
            <a:r>
              <a:rPr lang="en-US" sz="1600" dirty="0">
                <a:solidFill>
                  <a:srgbClr val="0070C0"/>
                </a:solidFill>
                <a:latin typeface="Arial" panose="020B0604020202020204" pitchFamily="34" charset="0"/>
                <a:cs typeface="Arial" panose="020B0604020202020204" pitchFamily="34" charset="0"/>
              </a:rPr>
              <a:t>The state, when performing public tasks, may use forms appropriate to private law, such as commercial companies. The state, being a partner in capital companies, exercises its rights in the private law sphere. The state - like any other partner - may exercise corporate rights provided for in the provisions of the Polish Code of Commercial Companies. In this normative act, the legislator implements most EU directives on company law.</a:t>
            </a:r>
          </a:p>
        </p:txBody>
      </p:sp>
      <p:sp>
        <p:nvSpPr>
          <p:cNvPr id="6" name="pole tekstowe 5">
            <a:extLst>
              <a:ext uri="{FF2B5EF4-FFF2-40B4-BE49-F238E27FC236}">
                <a16:creationId xmlns:a16="http://schemas.microsoft.com/office/drawing/2014/main" id="{CA557D70-F5E2-2037-D682-B49F3C176023}"/>
              </a:ext>
            </a:extLst>
          </p:cNvPr>
          <p:cNvSpPr txBox="1"/>
          <p:nvPr/>
        </p:nvSpPr>
        <p:spPr>
          <a:xfrm>
            <a:off x="599872" y="10802168"/>
            <a:ext cx="10091940" cy="3847207"/>
          </a:xfrm>
          <a:prstGeom prst="rect">
            <a:avLst/>
          </a:prstGeom>
          <a:noFill/>
        </p:spPr>
        <p:txBody>
          <a:bodyPr wrap="square" rtlCol="0">
            <a:spAutoFit/>
          </a:bodyPr>
          <a:lstStyle/>
          <a:p>
            <a:pPr algn="just"/>
            <a:r>
              <a:rPr lang="pl-PL" sz="2000" b="1" dirty="0">
                <a:solidFill>
                  <a:schemeClr val="bg1"/>
                </a:solidFill>
                <a:latin typeface="Arial" panose="020B0604020202020204" pitchFamily="34" charset="0"/>
                <a:cs typeface="Arial" panose="020B0604020202020204" pitchFamily="34" charset="0"/>
              </a:rPr>
              <a:t>Dwie podstawy funkcjonowania struktur koncernowych</a:t>
            </a:r>
          </a:p>
          <a:p>
            <a:pPr algn="just"/>
            <a:r>
              <a:rPr lang="pl-PL" sz="1600" b="1" dirty="0">
                <a:solidFill>
                  <a:schemeClr val="bg1"/>
                </a:solidFill>
                <a:latin typeface="Arial" panose="020B0604020202020204" pitchFamily="34" charset="0"/>
                <a:cs typeface="Arial" panose="020B0604020202020204" pitchFamily="34" charset="0"/>
              </a:rPr>
              <a:t>Obecnie polskie przepisy kodeksu spółek handlowych przewidują niejako dwa tryby powstania struktur koncernowych. Wzorując się trochę na nazewnictwie prawa niemieckiego pierwszy z nich możemy mianem „koncernu faktycznego”, natomiast drugi „koncernu Umownego”. Podstawą pierwszego z tych form są bezpośrednio przepisy prawa (kodeksu spółek handlowych) dla ich powstania wystarczające jest -  co do zasady - spełnienie określonych przez ustawodawcę przesłanek. Ich wystąpienie powoduje, że pomiędzy spółkami powstaje stosunek dominacji-zależności.  Dla określenia tego trybu powstania struktur możemy używać zamiennie określeń koncern czy holding. Drugi z nich oprócz istnienia powiązań faktycznych (opartych na stosunku dominacji-zależności) wymaga dopełnienia przez spółki określonych czynności przez spółkę dominującą i zależną - w tym podjęcia uchwał dotyczących powstania grupy spółek. Dlatego powstały w tym zakresie stosunek prawny określany jest w doktrynie mianem kwalifikowanego stosunku dominacji-zależności. Powstałej na tej podstawie strukturze Polski ustawodawca nadał ustawową definicję jako „Grupa spółek”.</a:t>
            </a:r>
          </a:p>
          <a:p>
            <a:pPr algn="just"/>
            <a:endParaRPr lang="pl-PL" sz="1600" dirty="0">
              <a:solidFill>
                <a:schemeClr val="bg1"/>
              </a:solidFill>
              <a:latin typeface="Arial" panose="020B0604020202020204" pitchFamily="34" charset="0"/>
              <a:cs typeface="Arial" panose="020B0604020202020204" pitchFamily="34" charset="0"/>
            </a:endParaRPr>
          </a:p>
        </p:txBody>
      </p:sp>
      <p:sp>
        <p:nvSpPr>
          <p:cNvPr id="3" name="pole tekstowe 2">
            <a:extLst>
              <a:ext uri="{FF2B5EF4-FFF2-40B4-BE49-F238E27FC236}">
                <a16:creationId xmlns:a16="http://schemas.microsoft.com/office/drawing/2014/main" id="{B4971951-91C0-1525-75AC-C2747A3FB701}"/>
              </a:ext>
            </a:extLst>
          </p:cNvPr>
          <p:cNvSpPr txBox="1"/>
          <p:nvPr/>
        </p:nvSpPr>
        <p:spPr>
          <a:xfrm>
            <a:off x="599872" y="8830096"/>
            <a:ext cx="10018758" cy="1877437"/>
          </a:xfrm>
          <a:prstGeom prst="rect">
            <a:avLst/>
          </a:prstGeom>
          <a:noFill/>
        </p:spPr>
        <p:txBody>
          <a:bodyPr wrap="square" rtlCol="0">
            <a:spAutoFit/>
          </a:bodyPr>
          <a:lstStyle/>
          <a:p>
            <a:r>
              <a:rPr lang="pl-PL" sz="2000" b="1" dirty="0">
                <a:solidFill>
                  <a:schemeClr val="bg1"/>
                </a:solidFill>
                <a:latin typeface="Arial" panose="020B0604020202020204" pitchFamily="34" charset="0"/>
                <a:cs typeface="Arial" panose="020B0604020202020204" pitchFamily="34" charset="0"/>
              </a:rPr>
              <a:t>Wprowadzenie</a:t>
            </a:r>
          </a:p>
          <a:p>
            <a:pPr algn="just"/>
            <a:r>
              <a:rPr lang="pl-PL" sz="1600" dirty="0">
                <a:solidFill>
                  <a:schemeClr val="bg1"/>
                </a:solidFill>
                <a:latin typeface="Arial" panose="020B0604020202020204" pitchFamily="34" charset="0"/>
                <a:cs typeface="Arial" panose="020B0604020202020204" pitchFamily="34" charset="0"/>
              </a:rPr>
              <a:t>Państwo realizując zadania publiczne może posługiwać się do ich wykonywania formami właściwymi dla prawa prywatnego takimi jak spółki handlowe. Państwo będąc wspólnikiem spółek kapitałowych wykonuje przysługujące u uprawnienia w sferze prywatnoprawnej. Państwo - jak każdy inny wspólnik - może korzystać z uprawnień korporacyjnych przewidzianych przepisami polskiego kodeksu spółek handlowych. W tym akcie normatywnym ustawodawca dokonuje implementacji większości unijnych dyrektyw dotyczących prawa spółek. </a:t>
            </a:r>
          </a:p>
        </p:txBody>
      </p:sp>
      <p:sp>
        <p:nvSpPr>
          <p:cNvPr id="4" name="pole tekstowe 3">
            <a:extLst>
              <a:ext uri="{FF2B5EF4-FFF2-40B4-BE49-F238E27FC236}">
                <a16:creationId xmlns:a16="http://schemas.microsoft.com/office/drawing/2014/main" id="{0F925B16-D39B-660D-8856-75C8F812D93F}"/>
              </a:ext>
            </a:extLst>
          </p:cNvPr>
          <p:cNvSpPr txBox="1"/>
          <p:nvPr/>
        </p:nvSpPr>
        <p:spPr>
          <a:xfrm>
            <a:off x="10764996" y="10783174"/>
            <a:ext cx="10091940" cy="3600986"/>
          </a:xfrm>
          <a:prstGeom prst="rect">
            <a:avLst/>
          </a:prstGeom>
          <a:noFill/>
        </p:spPr>
        <p:txBody>
          <a:bodyPr wrap="square" rtlCol="0">
            <a:spAutoFit/>
          </a:bodyPr>
          <a:lstStyle/>
          <a:p>
            <a:pPr algn="just"/>
            <a:r>
              <a:rPr lang="en-US" sz="2000" b="1" dirty="0">
                <a:solidFill>
                  <a:srgbClr val="0070C0"/>
                </a:solidFill>
                <a:latin typeface="Arial" panose="020B0604020202020204" pitchFamily="34" charset="0"/>
                <a:cs typeface="Arial" panose="020B0604020202020204" pitchFamily="34" charset="0"/>
              </a:rPr>
              <a:t>Two foundations for the functioning of group structures</a:t>
            </a:r>
          </a:p>
          <a:p>
            <a:pPr algn="just"/>
            <a:r>
              <a:rPr lang="en-US" sz="1600" b="1" dirty="0">
                <a:solidFill>
                  <a:srgbClr val="0070C0"/>
                </a:solidFill>
                <a:latin typeface="Arial" panose="020B0604020202020204" pitchFamily="34" charset="0"/>
                <a:cs typeface="Arial" panose="020B0604020202020204" pitchFamily="34" charset="0"/>
              </a:rPr>
              <a:t>Currently, Polish regulations of the Commercial Companies Code provide for two modes of formation of group structures. Following the naming of German law, the first of them can be called „ actual concern ”, while the second „ contractual group ”. The basis of the first of these forms are directly the provisions of the law ( Commercial Companies Code ) for their creation, it is sufficient - in principle - to meet the conditions set by the legislator. Their occurrence causes that a relationship of dominance-dependence arises between companies.  To determine this mode of structure creation, we can use the group or holding terms interchangeably. The second of them, in addition to the existence of actual connections ( based on the relationship of dominance-dependence ) requires companies to complete certain activities by the parent and subsidiary - including adopting resolutions regarding the creation of a group of companies. Therefore, the legal relationship arising in this respect is referred to in doctrine as the qualified relationship of dominance-dependence. The Polish structure created on this basis was given by the legislator as „ Group of companies ”.</a:t>
            </a:r>
          </a:p>
          <a:p>
            <a:pPr algn="just"/>
            <a:endParaRPr lang="pl-PL" sz="1600" dirty="0">
              <a:solidFill>
                <a:schemeClr val="bg1"/>
              </a:solidFill>
              <a:latin typeface="Arial" panose="020B0604020202020204" pitchFamily="34" charset="0"/>
              <a:cs typeface="Arial" panose="020B0604020202020204" pitchFamily="34" charset="0"/>
            </a:endParaRPr>
          </a:p>
        </p:txBody>
      </p:sp>
      <p:sp>
        <p:nvSpPr>
          <p:cNvPr id="8" name="pole tekstowe 7">
            <a:extLst>
              <a:ext uri="{FF2B5EF4-FFF2-40B4-BE49-F238E27FC236}">
                <a16:creationId xmlns:a16="http://schemas.microsoft.com/office/drawing/2014/main" id="{8E5DCEC4-FCDB-08F7-93D1-5B671597DE8A}"/>
              </a:ext>
            </a:extLst>
          </p:cNvPr>
          <p:cNvSpPr txBox="1"/>
          <p:nvPr/>
        </p:nvSpPr>
        <p:spPr>
          <a:xfrm>
            <a:off x="526690" y="14553603"/>
            <a:ext cx="10091940" cy="1877437"/>
          </a:xfrm>
          <a:prstGeom prst="rect">
            <a:avLst/>
          </a:prstGeom>
          <a:noFill/>
        </p:spPr>
        <p:txBody>
          <a:bodyPr wrap="square" rtlCol="0">
            <a:spAutoFit/>
          </a:bodyPr>
          <a:lstStyle/>
          <a:p>
            <a:pPr algn="just"/>
            <a:r>
              <a:rPr lang="pl-PL" sz="2000" b="1" dirty="0">
                <a:solidFill>
                  <a:schemeClr val="bg1"/>
                </a:solidFill>
                <a:latin typeface="Arial" panose="020B0604020202020204" pitchFamily="34" charset="0"/>
                <a:cs typeface="Arial" panose="020B0604020202020204" pitchFamily="34" charset="0"/>
              </a:rPr>
              <a:t>Struktury koncernowe powstałe w oparciu o stosunek dominacji-zależności</a:t>
            </a:r>
          </a:p>
          <a:p>
            <a:pPr algn="just"/>
            <a:r>
              <a:rPr lang="pl-PL" sz="1600" b="1" dirty="0">
                <a:solidFill>
                  <a:schemeClr val="bg1"/>
                </a:solidFill>
                <a:latin typeface="Arial" panose="020B0604020202020204" pitchFamily="34" charset="0"/>
                <a:cs typeface="Arial" panose="020B0604020202020204" pitchFamily="34" charset="0"/>
              </a:rPr>
              <a:t>Stosunek-dominacji zależności powstaje po spełnieniu określonych w przepisach przesłanek. Na podstawie kryterium sposobu uzyskania kontroli można je podzielić na zależność: 1) kapitałowo-korporacyjną, 2) ustrojowo-korporacyjną, 3) personalną, 4) gospodarczo-kontraktową. Z powstaniem tego stosunku wiążą się określone skutki, które można podzielić na: obowiązki, zakazy oraz uprawnienia. </a:t>
            </a:r>
          </a:p>
          <a:p>
            <a:pPr algn="just"/>
            <a:endParaRPr lang="pl-PL" sz="1600" dirty="0">
              <a:solidFill>
                <a:schemeClr val="bg1"/>
              </a:solidFill>
              <a:latin typeface="Arial" panose="020B0604020202020204" pitchFamily="34" charset="0"/>
              <a:cs typeface="Arial" panose="020B0604020202020204" pitchFamily="34" charset="0"/>
            </a:endParaRPr>
          </a:p>
        </p:txBody>
      </p:sp>
      <p:sp>
        <p:nvSpPr>
          <p:cNvPr id="10" name="pole tekstowe 9">
            <a:extLst>
              <a:ext uri="{FF2B5EF4-FFF2-40B4-BE49-F238E27FC236}">
                <a16:creationId xmlns:a16="http://schemas.microsoft.com/office/drawing/2014/main" id="{51EDD46F-C697-3BEC-284D-7290793FCC51}"/>
              </a:ext>
            </a:extLst>
          </p:cNvPr>
          <p:cNvSpPr txBox="1"/>
          <p:nvPr/>
        </p:nvSpPr>
        <p:spPr>
          <a:xfrm>
            <a:off x="10702552" y="14492500"/>
            <a:ext cx="10091940" cy="1938992"/>
          </a:xfrm>
          <a:prstGeom prst="rect">
            <a:avLst/>
          </a:prstGeom>
          <a:noFill/>
        </p:spPr>
        <p:txBody>
          <a:bodyPr wrap="square" rtlCol="0">
            <a:spAutoFit/>
          </a:bodyPr>
          <a:lstStyle/>
          <a:p>
            <a:pPr algn="just"/>
            <a:r>
              <a:rPr lang="en-US" sz="2000" b="1" dirty="0">
                <a:solidFill>
                  <a:srgbClr val="0070C0"/>
                </a:solidFill>
                <a:latin typeface="Arial" panose="020B0604020202020204" pitchFamily="34" charset="0"/>
                <a:cs typeface="Arial" panose="020B0604020202020204" pitchFamily="34" charset="0"/>
              </a:rPr>
              <a:t>Group structures based on the relationship of dominance-dependence</a:t>
            </a:r>
          </a:p>
          <a:p>
            <a:pPr algn="just"/>
            <a:r>
              <a:rPr lang="en-US" sz="1600" dirty="0">
                <a:solidFill>
                  <a:srgbClr val="0070C0"/>
                </a:solidFill>
                <a:latin typeface="Arial" panose="020B0604020202020204" pitchFamily="34" charset="0"/>
                <a:cs typeface="Arial" panose="020B0604020202020204" pitchFamily="34" charset="0"/>
              </a:rPr>
              <a:t>The relationship-dominance of dependence arises after meeting the conditions specified in the regulations. Based on the criterion of how to obtain control, they can be divided into: 1 ) capital and corporate, 2 ) systemic and corporate, 3 ) personnel, 4 ) economic and contract. This relationship has specific effects that can be divided into: obligations, prohibitions and powers.</a:t>
            </a:r>
          </a:p>
          <a:p>
            <a:pPr algn="just"/>
            <a:endParaRPr lang="en-US" sz="2000" b="1" dirty="0">
              <a:solidFill>
                <a:schemeClr val="bg1"/>
              </a:solidFill>
              <a:latin typeface="Arial" panose="020B0604020202020204" pitchFamily="34" charset="0"/>
              <a:cs typeface="Arial" panose="020B0604020202020204" pitchFamily="34" charset="0"/>
            </a:endParaRPr>
          </a:p>
          <a:p>
            <a:pPr algn="just"/>
            <a:endParaRPr lang="pl-PL" sz="1600" dirty="0">
              <a:solidFill>
                <a:schemeClr val="bg1"/>
              </a:solidFill>
              <a:latin typeface="Arial" panose="020B0604020202020204" pitchFamily="34" charset="0"/>
              <a:cs typeface="Arial" panose="020B0604020202020204" pitchFamily="34" charset="0"/>
            </a:endParaRPr>
          </a:p>
        </p:txBody>
      </p:sp>
      <p:sp>
        <p:nvSpPr>
          <p:cNvPr id="11" name="pole tekstowe 10">
            <a:extLst>
              <a:ext uri="{FF2B5EF4-FFF2-40B4-BE49-F238E27FC236}">
                <a16:creationId xmlns:a16="http://schemas.microsoft.com/office/drawing/2014/main" id="{C82E7EC0-0B49-A049-A905-19994B097D1E}"/>
              </a:ext>
            </a:extLst>
          </p:cNvPr>
          <p:cNvSpPr txBox="1"/>
          <p:nvPr/>
        </p:nvSpPr>
        <p:spPr>
          <a:xfrm>
            <a:off x="550847" y="16355935"/>
            <a:ext cx="10091940" cy="2246769"/>
          </a:xfrm>
          <a:prstGeom prst="rect">
            <a:avLst/>
          </a:prstGeom>
          <a:noFill/>
        </p:spPr>
        <p:txBody>
          <a:bodyPr wrap="square" rtlCol="0">
            <a:spAutoFit/>
          </a:bodyPr>
          <a:lstStyle/>
          <a:p>
            <a:pPr algn="just"/>
            <a:r>
              <a:rPr lang="pl-PL" sz="2000" b="1" dirty="0">
                <a:solidFill>
                  <a:schemeClr val="bg1"/>
                </a:solidFill>
                <a:latin typeface="Arial" panose="020B0604020202020204" pitchFamily="34" charset="0"/>
                <a:cs typeface="Arial" panose="020B0604020202020204" pitchFamily="34" charset="0"/>
              </a:rPr>
              <a:t>Mankamenty związane z zarządzaniem spółka zależną będącą w stosunku dominacji – zależności:</a:t>
            </a:r>
          </a:p>
          <a:p>
            <a:pPr algn="just"/>
            <a:r>
              <a:rPr lang="pl-PL" sz="2000" b="1" dirty="0">
                <a:solidFill>
                  <a:schemeClr val="bg1"/>
                </a:solidFill>
                <a:latin typeface="Arial" panose="020B0604020202020204" pitchFamily="34" charset="0"/>
                <a:cs typeface="Arial" panose="020B0604020202020204" pitchFamily="34" charset="0"/>
              </a:rPr>
              <a:t>1) Brak możliwości wydawania wiążących poleceń organom spółek zależnych.</a:t>
            </a:r>
          </a:p>
          <a:p>
            <a:pPr algn="just"/>
            <a:r>
              <a:rPr lang="pl-PL" sz="2000" b="1" dirty="0">
                <a:solidFill>
                  <a:schemeClr val="bg1"/>
                </a:solidFill>
                <a:latin typeface="Arial" panose="020B0604020202020204" pitchFamily="34" charset="0"/>
                <a:cs typeface="Arial" panose="020B0604020202020204" pitchFamily="34" charset="0"/>
              </a:rPr>
              <a:t>2) Brak zabezpieczenia interesu wspólników spółek zależnych </a:t>
            </a:r>
          </a:p>
          <a:p>
            <a:pPr algn="just"/>
            <a:r>
              <a:rPr lang="pl-PL" sz="2000" b="1" dirty="0">
                <a:solidFill>
                  <a:schemeClr val="bg1"/>
                </a:solidFill>
                <a:latin typeface="Arial" panose="020B0604020202020204" pitchFamily="34" charset="0"/>
                <a:cs typeface="Arial" panose="020B0604020202020204" pitchFamily="34" charset="0"/>
              </a:rPr>
              <a:t>3) Brak możliwości uzyskiwania informacji o działaniach organów spółki zależnej.</a:t>
            </a:r>
          </a:p>
          <a:p>
            <a:pPr algn="just"/>
            <a:r>
              <a:rPr lang="pl-PL" sz="2000" b="1" dirty="0">
                <a:solidFill>
                  <a:schemeClr val="bg1"/>
                </a:solidFill>
                <a:latin typeface="Arial" panose="020B0604020202020204" pitchFamily="34" charset="0"/>
                <a:cs typeface="Arial" panose="020B0604020202020204" pitchFamily="34" charset="0"/>
              </a:rPr>
              <a:t>4) Brak zabezpieczenia interesu spółki zależnej przed działaniami spółki dominującej.</a:t>
            </a:r>
          </a:p>
        </p:txBody>
      </p:sp>
      <p:sp>
        <p:nvSpPr>
          <p:cNvPr id="16" name="pole tekstowe 15">
            <a:extLst>
              <a:ext uri="{FF2B5EF4-FFF2-40B4-BE49-F238E27FC236}">
                <a16:creationId xmlns:a16="http://schemas.microsoft.com/office/drawing/2014/main" id="{367DDCC1-4DB3-76EA-ABF0-1EFC81FC8C6E}"/>
              </a:ext>
            </a:extLst>
          </p:cNvPr>
          <p:cNvSpPr txBox="1"/>
          <p:nvPr/>
        </p:nvSpPr>
        <p:spPr>
          <a:xfrm>
            <a:off x="10702552" y="16364640"/>
            <a:ext cx="10091940" cy="2800767"/>
          </a:xfrm>
          <a:prstGeom prst="rect">
            <a:avLst/>
          </a:prstGeom>
          <a:noFill/>
        </p:spPr>
        <p:txBody>
          <a:bodyPr wrap="square" rtlCol="0">
            <a:spAutoFit/>
          </a:bodyPr>
          <a:lstStyle/>
          <a:p>
            <a:pPr algn="just"/>
            <a:r>
              <a:rPr lang="en-US" sz="2000" b="1" dirty="0">
                <a:solidFill>
                  <a:srgbClr val="0070C0"/>
                </a:solidFill>
                <a:latin typeface="Arial" panose="020B0604020202020204" pitchFamily="34" charset="0"/>
                <a:cs typeface="Arial" panose="020B0604020202020204" pitchFamily="34" charset="0"/>
              </a:rPr>
              <a:t>Management shortcomings of a subsidiary that is in relation to the dominance of – dependence:</a:t>
            </a:r>
          </a:p>
          <a:p>
            <a:pPr algn="just"/>
            <a:r>
              <a:rPr lang="en-US" sz="2000" b="1" dirty="0">
                <a:solidFill>
                  <a:srgbClr val="0070C0"/>
                </a:solidFill>
                <a:latin typeface="Arial" panose="020B0604020202020204" pitchFamily="34" charset="0"/>
                <a:cs typeface="Arial" panose="020B0604020202020204" pitchFamily="34" charset="0"/>
              </a:rPr>
              <a:t>1 ) It is not possible to issue binding orders to subsidiaries.</a:t>
            </a:r>
          </a:p>
          <a:p>
            <a:pPr algn="just"/>
            <a:r>
              <a:rPr lang="en-US" sz="2000" b="1" dirty="0">
                <a:solidFill>
                  <a:srgbClr val="0070C0"/>
                </a:solidFill>
                <a:latin typeface="Arial" panose="020B0604020202020204" pitchFamily="34" charset="0"/>
                <a:cs typeface="Arial" panose="020B0604020202020204" pitchFamily="34" charset="0"/>
              </a:rPr>
              <a:t>2 ) Lack of security of interest of subsidiaries </a:t>
            </a:r>
          </a:p>
          <a:p>
            <a:pPr algn="just"/>
            <a:r>
              <a:rPr lang="en-US" sz="2000" b="1" dirty="0">
                <a:solidFill>
                  <a:srgbClr val="0070C0"/>
                </a:solidFill>
                <a:latin typeface="Arial" panose="020B0604020202020204" pitchFamily="34" charset="0"/>
                <a:cs typeface="Arial" panose="020B0604020202020204" pitchFamily="34" charset="0"/>
              </a:rPr>
              <a:t>3 ) Inability to obtain information on the activities of the subsidiary's bodies.</a:t>
            </a:r>
          </a:p>
          <a:p>
            <a:pPr algn="just"/>
            <a:r>
              <a:rPr lang="en-US" sz="2000" b="1" dirty="0">
                <a:solidFill>
                  <a:srgbClr val="0070C0"/>
                </a:solidFill>
                <a:latin typeface="Arial" panose="020B0604020202020204" pitchFamily="34" charset="0"/>
                <a:cs typeface="Arial" panose="020B0604020202020204" pitchFamily="34" charset="0"/>
              </a:rPr>
              <a:t>4 ) Lack of security of interest of the subsidiary against the activities of the parent company.</a:t>
            </a:r>
          </a:p>
          <a:p>
            <a:pPr algn="just"/>
            <a:endParaRPr lang="en-US" sz="2000" b="1" dirty="0">
              <a:solidFill>
                <a:srgbClr val="0070C0"/>
              </a:solidFill>
              <a:latin typeface="Arial" panose="020B0604020202020204" pitchFamily="34" charset="0"/>
              <a:cs typeface="Arial" panose="020B0604020202020204" pitchFamily="34" charset="0"/>
            </a:endParaRPr>
          </a:p>
          <a:p>
            <a:pPr algn="just"/>
            <a:endParaRPr lang="pl-PL" sz="1600" dirty="0">
              <a:solidFill>
                <a:schemeClr val="bg1"/>
              </a:solidFill>
              <a:latin typeface="Arial" panose="020B0604020202020204" pitchFamily="34" charset="0"/>
              <a:cs typeface="Arial" panose="020B0604020202020204" pitchFamily="34" charset="0"/>
            </a:endParaRPr>
          </a:p>
        </p:txBody>
      </p:sp>
      <p:sp>
        <p:nvSpPr>
          <p:cNvPr id="17" name="pole tekstowe 16">
            <a:extLst>
              <a:ext uri="{FF2B5EF4-FFF2-40B4-BE49-F238E27FC236}">
                <a16:creationId xmlns:a16="http://schemas.microsoft.com/office/drawing/2014/main" id="{BE26C7EA-1E8E-55D9-F7ED-D63F6759A137}"/>
              </a:ext>
            </a:extLst>
          </p:cNvPr>
          <p:cNvSpPr txBox="1"/>
          <p:nvPr/>
        </p:nvSpPr>
        <p:spPr>
          <a:xfrm>
            <a:off x="550847" y="18775706"/>
            <a:ext cx="10091940" cy="1631216"/>
          </a:xfrm>
          <a:prstGeom prst="rect">
            <a:avLst/>
          </a:prstGeom>
          <a:noFill/>
        </p:spPr>
        <p:txBody>
          <a:bodyPr wrap="square" rtlCol="0">
            <a:spAutoFit/>
          </a:bodyPr>
          <a:lstStyle/>
          <a:p>
            <a:pPr algn="just"/>
            <a:r>
              <a:rPr lang="pl-PL" sz="2000" b="1" dirty="0">
                <a:solidFill>
                  <a:schemeClr val="bg1"/>
                </a:solidFill>
                <a:latin typeface="Arial" panose="020B0604020202020204" pitchFamily="34" charset="0"/>
                <a:cs typeface="Arial" panose="020B0604020202020204" pitchFamily="34" charset="0"/>
              </a:rPr>
              <a:t>Grupa spółek – rejestrowa</a:t>
            </a:r>
          </a:p>
          <a:p>
            <a:pPr algn="just"/>
            <a:r>
              <a:rPr lang="pl-PL" sz="1600" dirty="0">
                <a:solidFill>
                  <a:schemeClr val="bg1"/>
                </a:solidFill>
                <a:latin typeface="Arial" panose="020B0604020202020204" pitchFamily="34" charset="0"/>
                <a:cs typeface="Arial" panose="020B0604020202020204" pitchFamily="34" charset="0"/>
              </a:rPr>
              <a:t>Zgodnie z ustawową definicją zawartą w art. 4 § 1 pkt 51 </a:t>
            </a:r>
            <a:r>
              <a:rPr lang="pl-PL" sz="1600" dirty="0" err="1">
                <a:solidFill>
                  <a:schemeClr val="bg1"/>
                </a:solidFill>
                <a:latin typeface="Arial" panose="020B0604020202020204" pitchFamily="34" charset="0"/>
                <a:cs typeface="Arial" panose="020B0604020202020204" pitchFamily="34" charset="0"/>
              </a:rPr>
              <a:t>k.s.h</a:t>
            </a:r>
            <a:r>
              <a:rPr lang="pl-PL" sz="1600" dirty="0">
                <a:solidFill>
                  <a:schemeClr val="bg1"/>
                </a:solidFill>
                <a:latin typeface="Arial" panose="020B0604020202020204" pitchFamily="34" charset="0"/>
                <a:cs typeface="Arial" panose="020B0604020202020204" pitchFamily="34" charset="0"/>
              </a:rPr>
              <a:t>. grupa spółek oznacza spółkę dominującą i spółkę albo spółki zależne, będące spółkami kapitałowymi, kierujące się zgodnie z uchwałą o uczestnictwie w grupie spółek wspólną strategią w celu realizacji wspólnego interesu (interes grupy spółek), uzasadniającą sprawowanie przez spółkę dominującą jednolitego kierownictwa nad spółką zależną albo spółkami zależnymi.</a:t>
            </a:r>
          </a:p>
          <a:p>
            <a:pPr algn="just"/>
            <a:endParaRPr lang="pl-PL" sz="1600" dirty="0">
              <a:solidFill>
                <a:schemeClr val="bg1"/>
              </a:solidFill>
              <a:latin typeface="Arial" panose="020B0604020202020204" pitchFamily="34" charset="0"/>
              <a:cs typeface="Arial" panose="020B0604020202020204" pitchFamily="34" charset="0"/>
            </a:endParaRPr>
          </a:p>
        </p:txBody>
      </p:sp>
      <p:sp>
        <p:nvSpPr>
          <p:cNvPr id="18" name="pole tekstowe 17">
            <a:extLst>
              <a:ext uri="{FF2B5EF4-FFF2-40B4-BE49-F238E27FC236}">
                <a16:creationId xmlns:a16="http://schemas.microsoft.com/office/drawing/2014/main" id="{B3D49EA8-A4C1-F08D-2476-0B13AF145A67}"/>
              </a:ext>
            </a:extLst>
          </p:cNvPr>
          <p:cNvSpPr txBox="1"/>
          <p:nvPr/>
        </p:nvSpPr>
        <p:spPr>
          <a:xfrm>
            <a:off x="10719635" y="18771496"/>
            <a:ext cx="10091940" cy="1877437"/>
          </a:xfrm>
          <a:prstGeom prst="rect">
            <a:avLst/>
          </a:prstGeom>
          <a:noFill/>
        </p:spPr>
        <p:txBody>
          <a:bodyPr wrap="square" rtlCol="0">
            <a:spAutoFit/>
          </a:bodyPr>
          <a:lstStyle/>
          <a:p>
            <a:pPr algn="just"/>
            <a:r>
              <a:rPr lang="en-US" sz="2000" b="1" dirty="0">
                <a:solidFill>
                  <a:srgbClr val="0070C0"/>
                </a:solidFill>
                <a:latin typeface="Arial" panose="020B0604020202020204" pitchFamily="34" charset="0"/>
                <a:cs typeface="Arial" panose="020B0604020202020204" pitchFamily="34" charset="0"/>
              </a:rPr>
              <a:t>Group of companies – register</a:t>
            </a:r>
          </a:p>
          <a:p>
            <a:pPr algn="just"/>
            <a:r>
              <a:rPr lang="en-US" sz="1600" dirty="0">
                <a:solidFill>
                  <a:srgbClr val="0070C0"/>
                </a:solidFill>
                <a:latin typeface="Arial" panose="020B0604020202020204" pitchFamily="34" charset="0"/>
                <a:cs typeface="Arial" panose="020B0604020202020204" pitchFamily="34" charset="0"/>
              </a:rPr>
              <a:t>According to the statutory definition contained in art. 4 § 1 point 51 of the Code of Commercial Companies group of companies means a parent company and a company or subsidiaries that are capital companies, guided in accordance with the resolution on participation in a group of companies by a joint strategy to implement the common interest ( interest of the group of companies ), justifying the parent company's uniform management of the subsidiary or subsidiaries.</a:t>
            </a:r>
          </a:p>
          <a:p>
            <a:pPr algn="just"/>
            <a:endParaRPr lang="pl-PL" sz="1600" dirty="0">
              <a:solidFill>
                <a:schemeClr val="bg1"/>
              </a:solidFill>
              <a:latin typeface="Arial" panose="020B0604020202020204" pitchFamily="34" charset="0"/>
              <a:cs typeface="Arial" panose="020B0604020202020204" pitchFamily="34" charset="0"/>
            </a:endParaRPr>
          </a:p>
        </p:txBody>
      </p:sp>
      <p:sp>
        <p:nvSpPr>
          <p:cNvPr id="20" name="Prostokąt 19">
            <a:extLst>
              <a:ext uri="{FF2B5EF4-FFF2-40B4-BE49-F238E27FC236}">
                <a16:creationId xmlns:a16="http://schemas.microsoft.com/office/drawing/2014/main" id="{EEFDAF45-E87B-CD3D-D87E-338E82CAE176}"/>
              </a:ext>
            </a:extLst>
          </p:cNvPr>
          <p:cNvSpPr/>
          <p:nvPr/>
        </p:nvSpPr>
        <p:spPr>
          <a:xfrm>
            <a:off x="510581" y="20511453"/>
            <a:ext cx="20460513" cy="19197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pl-PL" dirty="0"/>
          </a:p>
        </p:txBody>
      </p:sp>
      <p:sp>
        <p:nvSpPr>
          <p:cNvPr id="24" name="pole tekstowe 23">
            <a:extLst>
              <a:ext uri="{FF2B5EF4-FFF2-40B4-BE49-F238E27FC236}">
                <a16:creationId xmlns:a16="http://schemas.microsoft.com/office/drawing/2014/main" id="{E405328C-6135-67D1-5AAD-9DC67509BF68}"/>
              </a:ext>
            </a:extLst>
          </p:cNvPr>
          <p:cNvSpPr txBox="1"/>
          <p:nvPr/>
        </p:nvSpPr>
        <p:spPr>
          <a:xfrm>
            <a:off x="526690" y="20548785"/>
            <a:ext cx="10165122" cy="2185214"/>
          </a:xfrm>
          <a:prstGeom prst="rect">
            <a:avLst/>
          </a:prstGeom>
          <a:noFill/>
        </p:spPr>
        <p:txBody>
          <a:bodyPr wrap="square" rtlCol="0">
            <a:spAutoFit/>
          </a:bodyPr>
          <a:lstStyle/>
          <a:p>
            <a:pPr algn="just"/>
            <a:r>
              <a:rPr lang="pl-PL" sz="2000" b="1" dirty="0">
                <a:solidFill>
                  <a:schemeClr val="bg1"/>
                </a:solidFill>
                <a:latin typeface="Arial" panose="020B0604020202020204" pitchFamily="34" charset="0"/>
                <a:cs typeface="Arial" panose="020B0604020202020204" pitchFamily="34" charset="0"/>
              </a:rPr>
              <a:t>Uczestnictwo w grupie </a:t>
            </a:r>
          </a:p>
          <a:p>
            <a:pPr algn="just"/>
            <a:r>
              <a:rPr lang="pl-PL" sz="1600" dirty="0">
                <a:solidFill>
                  <a:schemeClr val="bg1"/>
                </a:solidFill>
                <a:latin typeface="Arial" panose="020B0604020202020204" pitchFamily="34" charset="0"/>
                <a:cs typeface="Arial" panose="020B0604020202020204" pitchFamily="34" charset="0"/>
              </a:rPr>
              <a:t>Warunkiem powstania grupy spółek jest: </a:t>
            </a:r>
          </a:p>
          <a:p>
            <a:pPr algn="just"/>
            <a:r>
              <a:rPr lang="pl-PL" sz="1600" dirty="0">
                <a:solidFill>
                  <a:schemeClr val="bg1"/>
                </a:solidFill>
                <a:latin typeface="Arial" panose="020B0604020202020204" pitchFamily="34" charset="0"/>
                <a:cs typeface="Arial" panose="020B0604020202020204" pitchFamily="34" charset="0"/>
              </a:rPr>
              <a:t>1) podjęcie uchwały wyrażającej zgodę na uczestnictwo (model </a:t>
            </a:r>
            <a:r>
              <a:rPr lang="pl-PL" sz="1600" dirty="0" err="1">
                <a:solidFill>
                  <a:schemeClr val="bg1"/>
                </a:solidFill>
                <a:latin typeface="Arial" panose="020B0604020202020204" pitchFamily="34" charset="0"/>
                <a:cs typeface="Arial" panose="020B0604020202020204" pitchFamily="34" charset="0"/>
              </a:rPr>
              <a:t>opt</a:t>
            </a:r>
            <a:r>
              <a:rPr lang="pl-PL" sz="1600" dirty="0">
                <a:solidFill>
                  <a:schemeClr val="bg1"/>
                </a:solidFill>
                <a:latin typeface="Arial" panose="020B0604020202020204" pitchFamily="34" charset="0"/>
                <a:cs typeface="Arial" panose="020B0604020202020204" pitchFamily="34" charset="0"/>
              </a:rPr>
              <a:t>-in) w grupie przez spółki zależne</a:t>
            </a:r>
          </a:p>
          <a:p>
            <a:pPr algn="just"/>
            <a:r>
              <a:rPr lang="pl-PL" sz="1600" dirty="0">
                <a:solidFill>
                  <a:schemeClr val="bg1"/>
                </a:solidFill>
                <a:latin typeface="Arial" panose="020B0604020202020204" pitchFamily="34" charset="0"/>
                <a:cs typeface="Arial" panose="020B0604020202020204" pitchFamily="34" charset="0"/>
              </a:rPr>
              <a:t>2) istnienie między spółkami chcącymi utworzyć grupę spółek stosunku dominacji – zależności</a:t>
            </a:r>
          </a:p>
          <a:p>
            <a:pPr algn="just"/>
            <a:r>
              <a:rPr lang="pl-PL" sz="1600" dirty="0">
                <a:solidFill>
                  <a:schemeClr val="bg1"/>
                </a:solidFill>
                <a:latin typeface="Arial" panose="020B0604020202020204" pitchFamily="34" charset="0"/>
                <a:cs typeface="Arial" panose="020B0604020202020204" pitchFamily="34" charset="0"/>
              </a:rPr>
              <a:t>3) możliwość zidentyfikowania podmiotu dominującego oraz podmiotu (podmiotów) od niego zależnych </a:t>
            </a:r>
          </a:p>
          <a:p>
            <a:pPr algn="just"/>
            <a:r>
              <a:rPr lang="pl-PL" sz="1600" dirty="0">
                <a:solidFill>
                  <a:schemeClr val="bg1"/>
                </a:solidFill>
                <a:latin typeface="Arial" panose="020B0604020202020204" pitchFamily="34" charset="0"/>
                <a:cs typeface="Arial" panose="020B0604020202020204" pitchFamily="34" charset="0"/>
              </a:rPr>
              <a:t>4) przyjęcie przez podmioty zamierzające utworzyć grupę spółek wspólnej strategii jej działania </a:t>
            </a:r>
          </a:p>
          <a:p>
            <a:pPr algn="just"/>
            <a:endParaRPr lang="pl-PL" sz="2000" b="1" dirty="0">
              <a:solidFill>
                <a:schemeClr val="bg1"/>
              </a:solidFill>
              <a:latin typeface="Arial" panose="020B0604020202020204" pitchFamily="34" charset="0"/>
              <a:cs typeface="Arial" panose="020B0604020202020204" pitchFamily="34" charset="0"/>
            </a:endParaRPr>
          </a:p>
          <a:p>
            <a:pPr algn="just"/>
            <a:endParaRPr lang="pl-PL" sz="1600" dirty="0">
              <a:solidFill>
                <a:schemeClr val="bg1"/>
              </a:solidFill>
              <a:latin typeface="Arial" panose="020B0604020202020204" pitchFamily="34" charset="0"/>
              <a:cs typeface="Arial" panose="020B0604020202020204" pitchFamily="34" charset="0"/>
            </a:endParaRPr>
          </a:p>
        </p:txBody>
      </p:sp>
      <p:sp>
        <p:nvSpPr>
          <p:cNvPr id="31" name="pole tekstowe 30">
            <a:extLst>
              <a:ext uri="{FF2B5EF4-FFF2-40B4-BE49-F238E27FC236}">
                <a16:creationId xmlns:a16="http://schemas.microsoft.com/office/drawing/2014/main" id="{2C754565-0E9D-F0FD-D27B-E9BEFB003656}"/>
              </a:ext>
            </a:extLst>
          </p:cNvPr>
          <p:cNvSpPr txBox="1"/>
          <p:nvPr/>
        </p:nvSpPr>
        <p:spPr>
          <a:xfrm>
            <a:off x="10740837" y="20631739"/>
            <a:ext cx="10091940" cy="1877437"/>
          </a:xfrm>
          <a:prstGeom prst="rect">
            <a:avLst/>
          </a:prstGeom>
          <a:noFill/>
        </p:spPr>
        <p:txBody>
          <a:bodyPr wrap="square" rtlCol="0">
            <a:spAutoFit/>
          </a:bodyPr>
          <a:lstStyle/>
          <a:p>
            <a:pPr algn="just"/>
            <a:r>
              <a:rPr lang="en-US" sz="2000" b="1" dirty="0">
                <a:solidFill>
                  <a:srgbClr val="0070C0"/>
                </a:solidFill>
                <a:latin typeface="Arial" panose="020B0604020202020204" pitchFamily="34" charset="0"/>
                <a:cs typeface="Arial" panose="020B0604020202020204" pitchFamily="34" charset="0"/>
              </a:rPr>
              <a:t>Participation in a group </a:t>
            </a:r>
          </a:p>
          <a:p>
            <a:pPr algn="just"/>
            <a:r>
              <a:rPr lang="en-US" sz="1600" b="1" dirty="0">
                <a:solidFill>
                  <a:srgbClr val="0070C0"/>
                </a:solidFill>
                <a:latin typeface="Arial" panose="020B0604020202020204" pitchFamily="34" charset="0"/>
                <a:cs typeface="Arial" panose="020B0604020202020204" pitchFamily="34" charset="0"/>
              </a:rPr>
              <a:t>The condition for establishing a group of companies is: </a:t>
            </a:r>
          </a:p>
          <a:p>
            <a:pPr algn="just"/>
            <a:r>
              <a:rPr lang="en-US" sz="1600" dirty="0">
                <a:solidFill>
                  <a:srgbClr val="0070C0"/>
                </a:solidFill>
                <a:latin typeface="Arial" panose="020B0604020202020204" pitchFamily="34" charset="0"/>
                <a:cs typeface="Arial" panose="020B0604020202020204" pitchFamily="34" charset="0"/>
              </a:rPr>
              <a:t>1 ) the adoption of a resolution agreeing to participate ( opt-in model ) in the group by subsidiaries</a:t>
            </a:r>
          </a:p>
          <a:p>
            <a:pPr algn="just"/>
            <a:r>
              <a:rPr lang="en-US" sz="1600" dirty="0">
                <a:solidFill>
                  <a:srgbClr val="0070C0"/>
                </a:solidFill>
                <a:latin typeface="Arial" panose="020B0604020202020204" pitchFamily="34" charset="0"/>
                <a:cs typeface="Arial" panose="020B0604020202020204" pitchFamily="34" charset="0"/>
              </a:rPr>
              <a:t>2 ) existence between companies wishing to form a group of companies with a – relationship</a:t>
            </a:r>
          </a:p>
          <a:p>
            <a:pPr algn="just"/>
            <a:r>
              <a:rPr lang="en-US" sz="1600" dirty="0">
                <a:solidFill>
                  <a:srgbClr val="0070C0"/>
                </a:solidFill>
                <a:latin typeface="Arial" panose="020B0604020202020204" pitchFamily="34" charset="0"/>
                <a:cs typeface="Arial" panose="020B0604020202020204" pitchFamily="34" charset="0"/>
              </a:rPr>
              <a:t>3 ) the ability to identify the parent entity and the entity ( entities ) dependent on it </a:t>
            </a:r>
          </a:p>
          <a:p>
            <a:pPr algn="just"/>
            <a:r>
              <a:rPr lang="en-US" sz="1600" dirty="0">
                <a:solidFill>
                  <a:srgbClr val="0070C0"/>
                </a:solidFill>
                <a:latin typeface="Arial" panose="020B0604020202020204" pitchFamily="34" charset="0"/>
                <a:cs typeface="Arial" panose="020B0604020202020204" pitchFamily="34" charset="0"/>
              </a:rPr>
              <a:t>4 ) adoption by entities intending to create a group of companies of a joint strategy for its operation</a:t>
            </a:r>
          </a:p>
          <a:p>
            <a:pPr algn="just"/>
            <a:endParaRPr lang="pl-PL" sz="1600" dirty="0">
              <a:solidFill>
                <a:schemeClr val="bg1"/>
              </a:solidFill>
              <a:latin typeface="Arial" panose="020B0604020202020204" pitchFamily="34" charset="0"/>
              <a:cs typeface="Arial" panose="020B0604020202020204" pitchFamily="34" charset="0"/>
            </a:endParaRPr>
          </a:p>
        </p:txBody>
      </p:sp>
      <p:sp>
        <p:nvSpPr>
          <p:cNvPr id="32" name="Prostokąt 31">
            <a:extLst>
              <a:ext uri="{FF2B5EF4-FFF2-40B4-BE49-F238E27FC236}">
                <a16:creationId xmlns:a16="http://schemas.microsoft.com/office/drawing/2014/main" id="{6A378C59-55D9-6569-6FDF-1033CB6D78A9}"/>
              </a:ext>
            </a:extLst>
          </p:cNvPr>
          <p:cNvSpPr/>
          <p:nvPr/>
        </p:nvSpPr>
        <p:spPr>
          <a:xfrm>
            <a:off x="510580" y="22551495"/>
            <a:ext cx="20460513" cy="26161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pl-PL" dirty="0"/>
          </a:p>
        </p:txBody>
      </p:sp>
      <p:sp>
        <p:nvSpPr>
          <p:cNvPr id="34" name="pole tekstowe 33">
            <a:extLst>
              <a:ext uri="{FF2B5EF4-FFF2-40B4-BE49-F238E27FC236}">
                <a16:creationId xmlns:a16="http://schemas.microsoft.com/office/drawing/2014/main" id="{3AE5328E-493F-7465-0BA8-EFC952490D98}"/>
              </a:ext>
            </a:extLst>
          </p:cNvPr>
          <p:cNvSpPr txBox="1"/>
          <p:nvPr/>
        </p:nvSpPr>
        <p:spPr>
          <a:xfrm>
            <a:off x="540602" y="22551495"/>
            <a:ext cx="10165122" cy="2616101"/>
          </a:xfrm>
          <a:prstGeom prst="rect">
            <a:avLst/>
          </a:prstGeom>
          <a:noFill/>
        </p:spPr>
        <p:txBody>
          <a:bodyPr wrap="square" rtlCol="0">
            <a:spAutoFit/>
          </a:bodyPr>
          <a:lstStyle/>
          <a:p>
            <a:pPr algn="just"/>
            <a:r>
              <a:rPr lang="pl-PL" sz="2000" b="1" dirty="0">
                <a:solidFill>
                  <a:schemeClr val="bg1"/>
                </a:solidFill>
                <a:latin typeface="Arial" panose="020B0604020202020204" pitchFamily="34" charset="0"/>
                <a:cs typeface="Arial" panose="020B0604020202020204" pitchFamily="34" charset="0"/>
              </a:rPr>
              <a:t>Zarządzanie grupą spółek</a:t>
            </a:r>
          </a:p>
          <a:p>
            <a:pPr algn="just"/>
            <a:r>
              <a:rPr lang="pl-PL" sz="1600" dirty="0">
                <a:solidFill>
                  <a:schemeClr val="bg1"/>
                </a:solidFill>
                <a:latin typeface="Arial" panose="020B0604020202020204" pitchFamily="34" charset="0"/>
                <a:cs typeface="Arial" panose="020B0604020202020204" pitchFamily="34" charset="0"/>
              </a:rPr>
              <a:t>Zarządzanie grupą spółek przez podmiot dominujący, a w zasadzie przez organy podmiotu dominującego, może przybierać różne formy. W pierwszej kolejności mogą to być wyłącznie sugestie podjęcia określonych działań czy rozwiązania określonych problemów. Jednakże spółka dominująca ma również instrumenty wymuszenia określonego działania na spółce zależnej uczestniczącej w grupie spółek. Takim instrumentami jest: </a:t>
            </a:r>
          </a:p>
          <a:p>
            <a:pPr algn="just"/>
            <a:r>
              <a:rPr lang="pl-PL" sz="1600" dirty="0">
                <a:solidFill>
                  <a:schemeClr val="bg1"/>
                </a:solidFill>
                <a:latin typeface="Arial" panose="020B0604020202020204" pitchFamily="34" charset="0"/>
                <a:cs typeface="Arial" panose="020B0604020202020204" pitchFamily="34" charset="0"/>
              </a:rPr>
              <a:t>1) wydawanie wiążących poleceń spółce zależnej; </a:t>
            </a:r>
          </a:p>
          <a:p>
            <a:pPr algn="just"/>
            <a:r>
              <a:rPr lang="pl-PL" sz="1600" dirty="0">
                <a:solidFill>
                  <a:schemeClr val="bg1"/>
                </a:solidFill>
                <a:latin typeface="Arial" panose="020B0604020202020204" pitchFamily="34" charset="0"/>
                <a:cs typeface="Arial" panose="020B0604020202020204" pitchFamily="34" charset="0"/>
              </a:rPr>
              <a:t>2) prawo do informacji o spółce zależnej: </a:t>
            </a:r>
          </a:p>
          <a:p>
            <a:pPr algn="just"/>
            <a:r>
              <a:rPr lang="pl-PL" sz="1600" dirty="0">
                <a:solidFill>
                  <a:schemeClr val="bg1"/>
                </a:solidFill>
                <a:latin typeface="Arial" panose="020B0604020202020204" pitchFamily="34" charset="0"/>
                <a:cs typeface="Arial" panose="020B0604020202020204" pitchFamily="34" charset="0"/>
              </a:rPr>
              <a:t>3) prawo do nadzoru nad realizacją interesu grupy spółek.</a:t>
            </a:r>
          </a:p>
          <a:p>
            <a:pPr algn="just"/>
            <a:endParaRPr lang="pl-PL" sz="1600" dirty="0">
              <a:solidFill>
                <a:schemeClr val="bg1"/>
              </a:solidFill>
              <a:latin typeface="Arial" panose="020B0604020202020204" pitchFamily="34" charset="0"/>
              <a:cs typeface="Arial" panose="020B0604020202020204" pitchFamily="34" charset="0"/>
            </a:endParaRPr>
          </a:p>
        </p:txBody>
      </p:sp>
      <p:sp>
        <p:nvSpPr>
          <p:cNvPr id="35" name="pole tekstowe 34">
            <a:extLst>
              <a:ext uri="{FF2B5EF4-FFF2-40B4-BE49-F238E27FC236}">
                <a16:creationId xmlns:a16="http://schemas.microsoft.com/office/drawing/2014/main" id="{6F9C3ECA-4A5E-1B7E-1C0D-5200260C312B}"/>
              </a:ext>
            </a:extLst>
          </p:cNvPr>
          <p:cNvSpPr txBox="1"/>
          <p:nvPr/>
        </p:nvSpPr>
        <p:spPr>
          <a:xfrm>
            <a:off x="10769224" y="22593813"/>
            <a:ext cx="10165122" cy="2369880"/>
          </a:xfrm>
          <a:prstGeom prst="rect">
            <a:avLst/>
          </a:prstGeom>
          <a:noFill/>
        </p:spPr>
        <p:txBody>
          <a:bodyPr wrap="square" rtlCol="0">
            <a:spAutoFit/>
          </a:bodyPr>
          <a:lstStyle/>
          <a:p>
            <a:pPr algn="just"/>
            <a:r>
              <a:rPr lang="en-US" sz="2000" b="1" dirty="0">
                <a:solidFill>
                  <a:srgbClr val="0070C0"/>
                </a:solidFill>
                <a:latin typeface="Arial" panose="020B0604020202020204" pitchFamily="34" charset="0"/>
                <a:cs typeface="Arial" panose="020B0604020202020204" pitchFamily="34" charset="0"/>
              </a:rPr>
              <a:t>Group of companies - management</a:t>
            </a:r>
          </a:p>
          <a:p>
            <a:pPr algn="just"/>
            <a:r>
              <a:rPr lang="en-US" sz="1600" dirty="0">
                <a:solidFill>
                  <a:srgbClr val="0070C0"/>
                </a:solidFill>
                <a:latin typeface="Arial" panose="020B0604020202020204" pitchFamily="34" charset="0"/>
                <a:cs typeface="Arial" panose="020B0604020202020204" pitchFamily="34" charset="0"/>
              </a:rPr>
              <a:t>The management of a group of companies by a parent entity, and in principle by the authorities of the parent entity, may take various forms. In the first place, these can only be suggestions for taking specific actions or solving specific problems. However, the parent company also has instruments to enforce a specific action on a subsidiary participating in a group of companies. Such instruments are: </a:t>
            </a:r>
          </a:p>
          <a:p>
            <a:pPr algn="just"/>
            <a:r>
              <a:rPr lang="en-US" sz="1600" dirty="0">
                <a:solidFill>
                  <a:srgbClr val="0070C0"/>
                </a:solidFill>
                <a:latin typeface="Arial" panose="020B0604020202020204" pitchFamily="34" charset="0"/>
                <a:cs typeface="Arial" panose="020B0604020202020204" pitchFamily="34" charset="0"/>
              </a:rPr>
              <a:t>1 ) issuing binding orders to a subsidiary; </a:t>
            </a:r>
          </a:p>
          <a:p>
            <a:pPr algn="just"/>
            <a:r>
              <a:rPr lang="en-US" sz="1600" dirty="0">
                <a:solidFill>
                  <a:srgbClr val="0070C0"/>
                </a:solidFill>
                <a:latin typeface="Arial" panose="020B0604020202020204" pitchFamily="34" charset="0"/>
                <a:cs typeface="Arial" panose="020B0604020202020204" pitchFamily="34" charset="0"/>
              </a:rPr>
              <a:t>2 ) right to information about a subsidiary: </a:t>
            </a:r>
          </a:p>
          <a:p>
            <a:pPr algn="just"/>
            <a:r>
              <a:rPr lang="en-US" sz="1600" dirty="0">
                <a:solidFill>
                  <a:srgbClr val="0070C0"/>
                </a:solidFill>
                <a:latin typeface="Arial" panose="020B0604020202020204" pitchFamily="34" charset="0"/>
                <a:cs typeface="Arial" panose="020B0604020202020204" pitchFamily="34" charset="0"/>
              </a:rPr>
              <a:t>3 ) the right to supervise the realization of the interest of a group of companies.</a:t>
            </a:r>
          </a:p>
          <a:p>
            <a:pPr algn="just"/>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47024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379</TotalTime>
  <Words>1433</Words>
  <Application>Microsoft Office PowerPoint</Application>
  <PresentationFormat>Niestandardowy</PresentationFormat>
  <Paragraphs>58</Paragraphs>
  <Slides>1</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vt:i4>
      </vt:variant>
    </vt:vector>
  </HeadingPairs>
  <TitlesOfParts>
    <vt:vector size="6" baseType="lpstr">
      <vt:lpstr>Arial</vt:lpstr>
      <vt:lpstr>Arial Black</vt:lpstr>
      <vt:lpstr>Century Gothic</vt:lpstr>
      <vt:lpstr>Wingdings 3</vt:lpstr>
      <vt:lpstr>Jon</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Ewelina Olba-Zięty</dc:creator>
  <cp:lastModifiedBy>Jakub Zięty</cp:lastModifiedBy>
  <cp:revision>22</cp:revision>
  <cp:lastPrinted>2023-09-05T09:19:09Z</cp:lastPrinted>
  <dcterms:created xsi:type="dcterms:W3CDTF">2023-09-04T12:04:38Z</dcterms:created>
  <dcterms:modified xsi:type="dcterms:W3CDTF">2023-09-14T21:37:38Z</dcterms:modified>
</cp:coreProperties>
</file>