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0" r:id="rId3"/>
    <p:sldId id="281" r:id="rId4"/>
    <p:sldId id="280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3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5" r:id="rId48"/>
    <p:sldId id="306" r:id="rId49"/>
    <p:sldId id="307" r:id="rId50"/>
    <p:sldId id="308" r:id="rId51"/>
    <p:sldId id="309" r:id="rId52"/>
  </p:sldIdLst>
  <p:sldSz cx="12192000" cy="6858000"/>
  <p:notesSz cx="6797675" cy="9926638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C8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114" y="7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B3228-5266-446E-BE42-905F47D264BE}" type="datetimeFigureOut">
              <a:rPr lang="pl-PL"/>
              <a:pPr>
                <a:defRPr/>
              </a:pPr>
              <a:t>12.11.2019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C7486-A1D0-42BD-94B7-38561A7CA55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45958-682A-48BD-8B97-5AC8D52670E8}" type="datetimeFigureOut">
              <a:rPr lang="pl-PL"/>
              <a:pPr>
                <a:defRPr/>
              </a:pPr>
              <a:t>12.11.2019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86269-6745-4717-B92A-E5977B4C3EE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D2D49-3B6A-4F73-B24C-FC0B91851717}" type="datetimeFigureOut">
              <a:rPr lang="pl-PL"/>
              <a:pPr>
                <a:defRPr/>
              </a:pPr>
              <a:t>12.11.2019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16723-41BB-450B-82B7-65444A25EE1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F5611-7BAF-49EB-AAA5-0550A2C972EE}" type="datetimeFigureOut">
              <a:rPr lang="pl-PL"/>
              <a:pPr>
                <a:defRPr/>
              </a:pPr>
              <a:t>12.11.2019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1E3D0-83A8-4095-B6E5-D09AE9C25F8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38841-DD9F-4D27-AF84-40CB3C40BDC6}" type="datetimeFigureOut">
              <a:rPr lang="pl-PL"/>
              <a:pPr>
                <a:defRPr/>
              </a:pPr>
              <a:t>12.11.2019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A3F00-51E0-4028-A615-8EC1EC03C53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3BF966-C31B-4430-B05D-FD790852B9E4}" type="datetimeFigureOut">
              <a:rPr lang="pl-PL"/>
              <a:pPr>
                <a:defRPr/>
              </a:pPr>
              <a:t>12.11.2019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33ECD-AC0D-4F29-B297-A398068A5C3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93B35-192A-45A1-97F0-9F4F3D0BE5CA}" type="datetimeFigureOut">
              <a:rPr lang="pl-PL"/>
              <a:pPr>
                <a:defRPr/>
              </a:pPr>
              <a:t>12.11.2019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39D3F-DA60-471C-9E69-E40EE59C0FE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20CBF-40C4-4FCC-B61F-49C1CBD92A7D}" type="datetimeFigureOut">
              <a:rPr lang="pl-PL"/>
              <a:pPr>
                <a:defRPr/>
              </a:pPr>
              <a:t>12.11.2019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DE3EB-43FE-4ED1-93DE-D6D532EBA9C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525B9-9773-4157-93BD-B3EF6482790C}" type="datetimeFigureOut">
              <a:rPr lang="pl-PL"/>
              <a:pPr>
                <a:defRPr/>
              </a:pPr>
              <a:t>12.11.2019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079B9-438B-4D35-A42E-CCA259E4E8C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48DFD-976A-4A60-A9BF-EC7E77A5D45F}" type="datetimeFigureOut">
              <a:rPr lang="pl-PL"/>
              <a:pPr>
                <a:defRPr/>
              </a:pPr>
              <a:t>12.11.2019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1A97D-814A-4908-BCEC-FB76A9394E3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81CD1-77DA-4FC2-A5C9-62879AD39DA8}" type="datetimeFigureOut">
              <a:rPr lang="pl-PL"/>
              <a:pPr>
                <a:defRPr/>
              </a:pPr>
              <a:t>12.11.2019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1C5D2-B7F9-4555-BB15-9830612018B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0A999C6-8395-4DD5-8705-E6FEE85D69B9}" type="datetimeFigureOut">
              <a:rPr lang="pl-PL"/>
              <a:pPr>
                <a:defRPr/>
              </a:pPr>
              <a:t>12.11.2019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FEF2148-029E-4E8D-979C-4A9A073F61A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8273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pl-PL" sz="4800" b="1" dirty="0">
                <a:solidFill>
                  <a:srgbClr val="FF0000"/>
                </a:solidFill>
              </a:rPr>
              <a:t>Analiza wyników badania ankietowego </a:t>
            </a:r>
            <a:br>
              <a:rPr lang="pl-PL" sz="4800" b="1" dirty="0">
                <a:solidFill>
                  <a:srgbClr val="FF0000"/>
                </a:solidFill>
              </a:rPr>
            </a:br>
            <a:r>
              <a:rPr lang="pl-PL" sz="4800" b="1" dirty="0">
                <a:solidFill>
                  <a:srgbClr val="FF0000"/>
                </a:solidFill>
              </a:rPr>
              <a:t>„Jakość realizacji zajęć dydaktycznych” </a:t>
            </a:r>
            <a:br>
              <a:rPr lang="pl-PL" sz="4800" b="1" dirty="0">
                <a:solidFill>
                  <a:srgbClr val="FF0000"/>
                </a:solidFill>
              </a:rPr>
            </a:br>
            <a:r>
              <a:rPr lang="pl-PL" sz="4800" b="1" dirty="0">
                <a:solidFill>
                  <a:srgbClr val="FF0000"/>
                </a:solidFill>
              </a:rPr>
              <a:t>na </a:t>
            </a:r>
            <a:r>
              <a:rPr lang="pl-PL" sz="4800" b="1" dirty="0" err="1">
                <a:solidFill>
                  <a:srgbClr val="FF0000"/>
                </a:solidFill>
              </a:rPr>
              <a:t>WPiA</a:t>
            </a:r>
            <a:r>
              <a:rPr lang="pl-PL" sz="4800" b="1" dirty="0">
                <a:solidFill>
                  <a:srgbClr val="FF0000"/>
                </a:solidFill>
              </a:rPr>
              <a:t> UWM</a:t>
            </a:r>
          </a:p>
        </p:txBody>
      </p:sp>
      <p:sp>
        <p:nvSpPr>
          <p:cNvPr id="13314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pl-PL" sz="3600"/>
          </a:p>
          <a:p>
            <a:pPr eaLnBrk="1" hangingPunct="1"/>
            <a:r>
              <a:rPr lang="pl-PL" sz="3600"/>
              <a:t>Rok akademicki 2018/2019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>
                <a:solidFill>
                  <a:srgbClr val="FF0000"/>
                </a:solidFill>
              </a:rPr>
              <a:t>Efektywność wykorzystania czasu na zajęciach</a:t>
            </a:r>
          </a:p>
        </p:txBody>
      </p:sp>
      <p:sp>
        <p:nvSpPr>
          <p:cNvPr id="22530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/>
              <a:t>80,98% tak</a:t>
            </a:r>
          </a:p>
          <a:p>
            <a:pPr eaLnBrk="1" hangingPunct="1"/>
            <a:r>
              <a:rPr lang="pl-PL"/>
              <a:t>8,31% raczej tak</a:t>
            </a:r>
          </a:p>
          <a:p>
            <a:pPr eaLnBrk="1" hangingPunct="1"/>
            <a:r>
              <a:rPr lang="pl-PL"/>
              <a:t>4,08% nie</a:t>
            </a:r>
          </a:p>
          <a:p>
            <a:pPr eaLnBrk="1" hangingPunct="1"/>
            <a:r>
              <a:rPr lang="pl-PL"/>
              <a:t>2,26% raczej nie</a:t>
            </a:r>
          </a:p>
          <a:p>
            <a:pPr eaLnBrk="1" hangingPunct="1"/>
            <a:r>
              <a:rPr lang="pl-PL"/>
              <a:t>4,38% trudno powiedzieć</a:t>
            </a:r>
          </a:p>
          <a:p>
            <a:pPr eaLnBrk="1" hangingPunct="1"/>
            <a:endParaRPr lang="pl-PL"/>
          </a:p>
          <a:p>
            <a:pPr eaLnBrk="1" hangingPunct="1">
              <a:buFont typeface="Arial" charset="0"/>
              <a:buNone/>
            </a:pPr>
            <a:r>
              <a:rPr lang="pl-PL"/>
              <a:t>Prawie 90 % respondentów uważa, że zajęcia zostały efektywnie wykorzystane.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 sz="2900" b="1">
                <a:solidFill>
                  <a:srgbClr val="FF0000"/>
                </a:solidFill>
              </a:rPr>
              <a:t>Metody weryfikacji efektów kształcenia </a:t>
            </a:r>
            <a:br>
              <a:rPr lang="pl-PL" sz="2900" b="1">
                <a:solidFill>
                  <a:srgbClr val="FF0000"/>
                </a:solidFill>
              </a:rPr>
            </a:br>
            <a:r>
              <a:rPr lang="pl-PL" sz="2900" b="1">
                <a:solidFill>
                  <a:srgbClr val="FF0000"/>
                </a:solidFill>
              </a:rPr>
              <a:t>podane w sylabusie były respektowane</a:t>
            </a:r>
            <a:r>
              <a:rPr lang="pl-PL"/>
              <a:t>	</a:t>
            </a:r>
          </a:p>
        </p:txBody>
      </p:sp>
      <p:pic>
        <p:nvPicPr>
          <p:cNvPr id="23554" name="Picture 6" descr="chart?cht=p3&amp;chs=450x280&amp;chtt=%7C%20%20%20%20%20%20%20%20%20%20%20%20%20%20%20%20%20%20%20%20%20%20%20%20%20%20%20%20%20%20%20%20%20%20%20%20Wyniki%20wszystkich%20pracownik%C3%B3w%20obj%C4%99tych%20ankiet%C4%85%20%20%20%20%20%20%20%20%20%20%20%20%20%20%20%20%20%20%20%20%20%20%20%20%20%20%20%20&amp;chdl=Nie%7CRaczej%20nie%7CRaczej%20tak%7CTak%7CTrudno%20powiedzie%C4%87&amp;chdlp=r&amp;chco=3399CC%2C80C65A%2CFF0000%2CFFCC33%2CBBCCED%2C3399CC%2C990066%2CFF9900&amp;chd=e%3ACTAyF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1641475"/>
            <a:ext cx="8383588" cy="521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Rectangle 7"/>
          <p:cNvSpPr>
            <a:spLocks noChangeArrowheads="1"/>
          </p:cNvSpPr>
          <p:nvPr/>
        </p:nvSpPr>
        <p:spPr bwMode="auto">
          <a:xfrm>
            <a:off x="7194550" y="4748213"/>
            <a:ext cx="603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900"/>
              <a:t>162</a:t>
            </a:r>
          </a:p>
        </p:txBody>
      </p:sp>
      <p:sp>
        <p:nvSpPr>
          <p:cNvPr id="23556" name="Rectangle 8"/>
          <p:cNvSpPr>
            <a:spLocks noChangeArrowheads="1"/>
          </p:cNvSpPr>
          <p:nvPr/>
        </p:nvSpPr>
        <p:spPr bwMode="auto">
          <a:xfrm>
            <a:off x="7335838" y="4929188"/>
            <a:ext cx="311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900"/>
              <a:t>55</a:t>
            </a:r>
          </a:p>
        </p:txBody>
      </p:sp>
      <p:sp>
        <p:nvSpPr>
          <p:cNvPr id="23557" name="Rectangle 9"/>
          <p:cNvSpPr>
            <a:spLocks noChangeArrowheads="1"/>
          </p:cNvSpPr>
          <p:nvPr/>
        </p:nvSpPr>
        <p:spPr bwMode="auto">
          <a:xfrm>
            <a:off x="6537325" y="5108575"/>
            <a:ext cx="3746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900"/>
              <a:t>361</a:t>
            </a:r>
          </a:p>
        </p:txBody>
      </p:sp>
      <p:sp>
        <p:nvSpPr>
          <p:cNvPr id="23558" name="Rectangle 10"/>
          <p:cNvSpPr>
            <a:spLocks noChangeArrowheads="1"/>
          </p:cNvSpPr>
          <p:nvPr/>
        </p:nvSpPr>
        <p:spPr bwMode="auto">
          <a:xfrm>
            <a:off x="5137150" y="57785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900"/>
              <a:t>4483</a:t>
            </a:r>
          </a:p>
        </p:txBody>
      </p:sp>
      <p:sp>
        <p:nvSpPr>
          <p:cNvPr id="23559" name="Rectangle 11"/>
          <p:cNvSpPr>
            <a:spLocks noChangeArrowheads="1"/>
          </p:cNvSpPr>
          <p:nvPr/>
        </p:nvSpPr>
        <p:spPr bwMode="auto">
          <a:xfrm>
            <a:off x="7129463" y="4465638"/>
            <a:ext cx="3746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900"/>
              <a:t>222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>
                <a:solidFill>
                  <a:srgbClr val="FF0000"/>
                </a:solidFill>
              </a:rPr>
              <a:t>Respektowanie zasad zaliczenia </a:t>
            </a:r>
            <a:br>
              <a:rPr lang="pl-PL">
                <a:solidFill>
                  <a:srgbClr val="FF0000"/>
                </a:solidFill>
              </a:rPr>
            </a:br>
            <a:r>
              <a:rPr lang="pl-PL">
                <a:solidFill>
                  <a:srgbClr val="FF0000"/>
                </a:solidFill>
              </a:rPr>
              <a:t>wskazanych w sylabusie </a:t>
            </a:r>
          </a:p>
        </p:txBody>
      </p:sp>
      <p:sp>
        <p:nvSpPr>
          <p:cNvPr id="24578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/>
              <a:t>84,86% tak</a:t>
            </a:r>
          </a:p>
          <a:p>
            <a:pPr eaLnBrk="1" hangingPunct="1"/>
            <a:r>
              <a:rPr lang="pl-PL"/>
              <a:t>6,83% raczej tak</a:t>
            </a:r>
          </a:p>
          <a:p>
            <a:pPr eaLnBrk="1" hangingPunct="1"/>
            <a:r>
              <a:rPr lang="pl-PL"/>
              <a:t>3,07% nie</a:t>
            </a:r>
          </a:p>
          <a:p>
            <a:pPr eaLnBrk="1" hangingPunct="1"/>
            <a:r>
              <a:rPr lang="pl-PL"/>
              <a:t>1,04% raczej nie</a:t>
            </a:r>
          </a:p>
          <a:p>
            <a:pPr eaLnBrk="1" hangingPunct="1"/>
            <a:r>
              <a:rPr lang="pl-PL"/>
              <a:t>4,20% trudno powiedzieć</a:t>
            </a:r>
          </a:p>
          <a:p>
            <a:pPr eaLnBrk="1" hangingPunct="1"/>
            <a:endParaRPr lang="pl-PL"/>
          </a:p>
          <a:p>
            <a:pPr eaLnBrk="1" hangingPunct="1"/>
            <a:r>
              <a:rPr lang="pl-PL"/>
              <a:t>Blisko 92% respondentów uznało, że nauczyciele akademiccy respektują zaliczenia wskazane w sylabusie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 b="1">
                <a:solidFill>
                  <a:srgbClr val="FF0000"/>
                </a:solidFill>
              </a:rPr>
              <a:t>Treści przedmiotu były przedstawione </a:t>
            </a:r>
            <a:br>
              <a:rPr lang="pl-PL" b="1">
                <a:solidFill>
                  <a:srgbClr val="FF0000"/>
                </a:solidFill>
              </a:rPr>
            </a:br>
            <a:r>
              <a:rPr lang="pl-PL" b="1">
                <a:solidFill>
                  <a:srgbClr val="FF0000"/>
                </a:solidFill>
              </a:rPr>
              <a:t>w zrozumiały sposób</a:t>
            </a:r>
            <a:r>
              <a:rPr lang="pl-PL"/>
              <a:t>	</a:t>
            </a:r>
          </a:p>
        </p:txBody>
      </p:sp>
      <p:pic>
        <p:nvPicPr>
          <p:cNvPr id="25602" name="Picture 6" descr="chart?cht=p3&amp;chs=450x280&amp;chtt=%7C%20%20%20%20%20%20%20%20%20%20%20%20%20%20%20%20%20%20%20%20%20%20%20%20%20%20%20%20%20%20%20%20%20%20%20%20Wyniki%20wszystkich%20pracownik%C3%B3w%20obj%C4%99tych%20ankiet%C4%85%20%20%20%20%20%20%20%20%20%20%20%20%20%20%20%20%20%20%20%20%20%20%20%20%20%20%20%20&amp;chdl=Nie%7CRaczej%20nie%7CRaczej%20tak%7CTak%7CTrudno%20powiedzie%C4%87&amp;chdlp=r&amp;chco=3399CC%2C80C65A%2CFF0000%2CFFCC33%2CBBCCED%2C3399CC%2C990066%2CFF9900&amp;chd=e%3ACZBpG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59038" y="1863725"/>
            <a:ext cx="7608887" cy="473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Rectangle 7"/>
          <p:cNvSpPr>
            <a:spLocks noChangeArrowheads="1"/>
          </p:cNvSpPr>
          <p:nvPr/>
        </p:nvSpPr>
        <p:spPr bwMode="auto">
          <a:xfrm>
            <a:off x="7246938" y="4645025"/>
            <a:ext cx="3746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900"/>
              <a:t>161</a:t>
            </a:r>
          </a:p>
        </p:txBody>
      </p:sp>
      <p:sp>
        <p:nvSpPr>
          <p:cNvPr id="25604" name="Rectangle 8"/>
          <p:cNvSpPr>
            <a:spLocks noChangeArrowheads="1"/>
          </p:cNvSpPr>
          <p:nvPr/>
        </p:nvSpPr>
        <p:spPr bwMode="auto">
          <a:xfrm>
            <a:off x="7194550" y="4851400"/>
            <a:ext cx="3746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900"/>
              <a:t>110</a:t>
            </a:r>
          </a:p>
        </p:txBody>
      </p:sp>
      <p:sp>
        <p:nvSpPr>
          <p:cNvPr id="25605" name="Rectangle 9"/>
          <p:cNvSpPr>
            <a:spLocks noChangeArrowheads="1"/>
          </p:cNvSpPr>
          <p:nvPr/>
        </p:nvSpPr>
        <p:spPr bwMode="auto">
          <a:xfrm>
            <a:off x="6705600" y="5160963"/>
            <a:ext cx="3746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900"/>
              <a:t>447</a:t>
            </a:r>
          </a:p>
        </p:txBody>
      </p:sp>
      <p:sp>
        <p:nvSpPr>
          <p:cNvPr id="25606" name="Rectangle 11"/>
          <p:cNvSpPr>
            <a:spLocks noChangeArrowheads="1"/>
          </p:cNvSpPr>
          <p:nvPr/>
        </p:nvSpPr>
        <p:spPr bwMode="auto">
          <a:xfrm>
            <a:off x="5688013" y="5534025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900"/>
              <a:t>4283</a:t>
            </a:r>
          </a:p>
        </p:txBody>
      </p:sp>
      <p:sp>
        <p:nvSpPr>
          <p:cNvPr id="25607" name="Rectangle 12"/>
          <p:cNvSpPr>
            <a:spLocks noChangeArrowheads="1"/>
          </p:cNvSpPr>
          <p:nvPr/>
        </p:nvSpPr>
        <p:spPr bwMode="auto">
          <a:xfrm>
            <a:off x="7104063" y="4387850"/>
            <a:ext cx="3746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900"/>
              <a:t>247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>
                <a:solidFill>
                  <a:srgbClr val="FF0000"/>
                </a:solidFill>
              </a:rPr>
              <a:t>Zrozumiały sposób prezentacji treści </a:t>
            </a:r>
          </a:p>
        </p:txBody>
      </p:sp>
      <p:sp>
        <p:nvSpPr>
          <p:cNvPr id="26626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/>
              <a:t>81,61% tak</a:t>
            </a:r>
          </a:p>
          <a:p>
            <a:pPr eaLnBrk="1" hangingPunct="1"/>
            <a:r>
              <a:rPr lang="pl-PL"/>
              <a:t>8,52% raczej tak</a:t>
            </a:r>
          </a:p>
          <a:p>
            <a:pPr eaLnBrk="1" hangingPunct="1"/>
            <a:r>
              <a:rPr lang="pl-PL"/>
              <a:t>3,07% nie</a:t>
            </a:r>
          </a:p>
          <a:p>
            <a:pPr eaLnBrk="1" hangingPunct="1"/>
            <a:r>
              <a:rPr lang="pl-PL"/>
              <a:t>2,1% raczej nie</a:t>
            </a:r>
          </a:p>
          <a:p>
            <a:pPr eaLnBrk="1" hangingPunct="1"/>
            <a:r>
              <a:rPr lang="pl-PL"/>
              <a:t>4,71% trudno powiedzieć</a:t>
            </a:r>
          </a:p>
          <a:p>
            <a:pPr eaLnBrk="1" hangingPunct="1"/>
            <a:endParaRPr lang="pl-PL"/>
          </a:p>
          <a:p>
            <a:pPr eaLnBrk="1" hangingPunct="1"/>
            <a:r>
              <a:rPr lang="pl-PL"/>
              <a:t>90% respondentów uważa, że nauczyciele akademiccy przekazują wiedzę w sposób zrozumiały. 5% jest zadania, że nie lub raczej nie.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4000" b="1" dirty="0">
                <a:solidFill>
                  <a:srgbClr val="FF0000"/>
                </a:solidFill>
              </a:rPr>
              <a:t>Sposób realizacji zajęć motywował mnie do pogłębiania i systematyzowania własnej wiedzy, umiejętności i kompetencji</a:t>
            </a:r>
            <a:r>
              <a:rPr lang="pl-PL" sz="2600" dirty="0"/>
              <a:t>	</a:t>
            </a:r>
          </a:p>
        </p:txBody>
      </p:sp>
      <p:pic>
        <p:nvPicPr>
          <p:cNvPr id="27650" name="Picture 6" descr="chart?cht=p3&amp;chs=450x280&amp;chtt=%7C%20%20%20%20%20%20%20%20%20%20%20%20%20%20%20%20%20%20%20%20%20%20%20%20%20%20%20%20%20%20%20%20%20%20%20%20Wyniki%20wszystkich%20pracownik%C3%B3w%20obj%C4%99tych%20ankiet%C4%85%20%20%20%20%20%20%20%20%20%20%20%20%20%20%20%20%20%20%20%20%20%20%20%20%20%20%20%20&amp;chdl=Nie%7CRaczej%20nie%7CRaczej%20tak%7CTak%7CTrudno%20powiedzie%C4%87&amp;chdlp=r&amp;chco=3399CC%2C80C65A%2CFF0000%2CFFCC33%2CBBCCED%2C3399CC%2C990066%2CFF9900&amp;chd=e%3AGcDHI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78063" y="1651000"/>
            <a:ext cx="7943850" cy="494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Rectangle 7"/>
          <p:cNvSpPr>
            <a:spLocks noChangeArrowheads="1"/>
          </p:cNvSpPr>
          <p:nvPr/>
        </p:nvSpPr>
        <p:spPr bwMode="auto">
          <a:xfrm>
            <a:off x="7169150" y="4748213"/>
            <a:ext cx="3746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900"/>
              <a:t>388</a:t>
            </a:r>
          </a:p>
        </p:txBody>
      </p:sp>
      <p:sp>
        <p:nvSpPr>
          <p:cNvPr id="27652" name="Rectangle 8"/>
          <p:cNvSpPr>
            <a:spLocks noChangeArrowheads="1"/>
          </p:cNvSpPr>
          <p:nvPr/>
        </p:nvSpPr>
        <p:spPr bwMode="auto">
          <a:xfrm>
            <a:off x="6897688" y="5146675"/>
            <a:ext cx="3746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900"/>
              <a:t>188</a:t>
            </a:r>
          </a:p>
        </p:txBody>
      </p:sp>
      <p:sp>
        <p:nvSpPr>
          <p:cNvPr id="27653" name="Rectangle 9"/>
          <p:cNvSpPr>
            <a:spLocks noChangeArrowheads="1"/>
          </p:cNvSpPr>
          <p:nvPr/>
        </p:nvSpPr>
        <p:spPr bwMode="auto">
          <a:xfrm>
            <a:off x="6165850" y="5378450"/>
            <a:ext cx="3746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900"/>
              <a:t>513</a:t>
            </a:r>
          </a:p>
        </p:txBody>
      </p:sp>
      <p:sp>
        <p:nvSpPr>
          <p:cNvPr id="27654" name="Rectangle 10"/>
          <p:cNvSpPr>
            <a:spLocks noChangeArrowheads="1"/>
          </p:cNvSpPr>
          <p:nvPr/>
        </p:nvSpPr>
        <p:spPr bwMode="auto">
          <a:xfrm>
            <a:off x="4903788" y="5572125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900"/>
              <a:t>3851</a:t>
            </a:r>
          </a:p>
        </p:txBody>
      </p:sp>
      <p:sp>
        <p:nvSpPr>
          <p:cNvPr id="27655" name="Rectangle 12"/>
          <p:cNvSpPr>
            <a:spLocks noChangeArrowheads="1"/>
          </p:cNvSpPr>
          <p:nvPr/>
        </p:nvSpPr>
        <p:spPr bwMode="auto">
          <a:xfrm>
            <a:off x="6940550" y="4295775"/>
            <a:ext cx="3746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900"/>
              <a:t>319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4000">
                <a:solidFill>
                  <a:srgbClr val="FF0000"/>
                </a:solidFill>
              </a:rPr>
              <a:t>Umiejętność motywowania do pogłębiania wiedzy</a:t>
            </a:r>
          </a:p>
        </p:txBody>
      </p:sp>
      <p:sp>
        <p:nvSpPr>
          <p:cNvPr id="28674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l-PL"/>
              <a:t>73,23% tak</a:t>
            </a:r>
          </a:p>
          <a:p>
            <a:pPr eaLnBrk="1" hangingPunct="1">
              <a:lnSpc>
                <a:spcPct val="80000"/>
              </a:lnSpc>
            </a:pPr>
            <a:r>
              <a:rPr lang="pl-PL"/>
              <a:t>9,75% raczej tak</a:t>
            </a:r>
          </a:p>
          <a:p>
            <a:pPr eaLnBrk="1" hangingPunct="1">
              <a:lnSpc>
                <a:spcPct val="80000"/>
              </a:lnSpc>
            </a:pPr>
            <a:r>
              <a:rPr lang="pl-PL"/>
              <a:t>7,38% nie</a:t>
            </a:r>
          </a:p>
          <a:p>
            <a:pPr eaLnBrk="1" hangingPunct="1">
              <a:lnSpc>
                <a:spcPct val="80000"/>
              </a:lnSpc>
            </a:pPr>
            <a:r>
              <a:rPr lang="pl-PL"/>
              <a:t>3,57% raczej nie</a:t>
            </a:r>
          </a:p>
          <a:p>
            <a:pPr eaLnBrk="1" hangingPunct="1">
              <a:lnSpc>
                <a:spcPct val="80000"/>
              </a:lnSpc>
            </a:pPr>
            <a:r>
              <a:rPr lang="pl-PL"/>
              <a:t>6,07% trudno powiedzieć</a:t>
            </a:r>
          </a:p>
          <a:p>
            <a:pPr eaLnBrk="1" hangingPunct="1">
              <a:lnSpc>
                <a:spcPct val="80000"/>
              </a:lnSpc>
            </a:pPr>
            <a:endParaRPr lang="pl-PL"/>
          </a:p>
          <a:p>
            <a:pPr eaLnBrk="1" hangingPunct="1">
              <a:lnSpc>
                <a:spcPct val="80000"/>
              </a:lnSpc>
            </a:pPr>
            <a:r>
              <a:rPr lang="pl-PL"/>
              <a:t>83% ankietowanych uważa, że wykładowcy posiadają umiejętności do motywowania studenta do pogłębiania wiedzy. 11% sądzi, że zajęcia nie (lub raczej nie) skłoniły ich do poszerzania wiedzy, o treści, które nie wynikają wprost z sylabusa.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 b="1">
                <a:solidFill>
                  <a:srgbClr val="FF0000"/>
                </a:solidFill>
              </a:rPr>
              <a:t>Nauczyciel przedmiotu odnosił się do mnie </a:t>
            </a:r>
            <a:br>
              <a:rPr lang="pl-PL" b="1">
                <a:solidFill>
                  <a:srgbClr val="FF0000"/>
                </a:solidFill>
              </a:rPr>
            </a:br>
            <a:r>
              <a:rPr lang="pl-PL" b="1">
                <a:solidFill>
                  <a:srgbClr val="FF0000"/>
                </a:solidFill>
              </a:rPr>
              <a:t>z szacunkiem</a:t>
            </a:r>
          </a:p>
        </p:txBody>
      </p:sp>
      <p:pic>
        <p:nvPicPr>
          <p:cNvPr id="29698" name="Picture 6" descr="chart?cht=p3&amp;chs=450x280&amp;chtt=%7C%20%20%20%20%20%20%20%20%20%20%20%20%20%20%20%20%20%20%20%20%20%20%20%20%20%20%20%20%20%20%20%20%20%20%20%20Wyniki%20wszystkich%20pracownik%C3%B3w%20obj%C4%99tych%20ankiet%C4%85%20%20%20%20%20%20%20%20%20%20%20%20%20%20%20%20%20%20%20%20%20%20%20%20%20%20%20%20&amp;chdl=Nie%7CTak%7CTrudno%20powiedzie%C4%87&amp;chdlp=r&amp;chco=3399CC%2C80C65A%2CFF0000%2CFFCC33%2CBBCCED%2C3399CC%2C990066%2CFF9900&amp;chd=e%3AB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6775" y="1646238"/>
            <a:ext cx="7880350" cy="490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Rectangle 7"/>
          <p:cNvSpPr>
            <a:spLocks noChangeArrowheads="1"/>
          </p:cNvSpPr>
          <p:nvPr/>
        </p:nvSpPr>
        <p:spPr bwMode="auto">
          <a:xfrm>
            <a:off x="5792788" y="5173663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900"/>
              <a:t>4868</a:t>
            </a:r>
          </a:p>
        </p:txBody>
      </p:sp>
      <p:sp>
        <p:nvSpPr>
          <p:cNvPr id="29700" name="Rectangle 8"/>
          <p:cNvSpPr>
            <a:spLocks noChangeArrowheads="1"/>
          </p:cNvSpPr>
          <p:nvPr/>
        </p:nvSpPr>
        <p:spPr bwMode="auto">
          <a:xfrm>
            <a:off x="7118350" y="4503738"/>
            <a:ext cx="3746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900"/>
              <a:t>107</a:t>
            </a:r>
          </a:p>
        </p:txBody>
      </p:sp>
      <p:sp>
        <p:nvSpPr>
          <p:cNvPr id="29701" name="Rectangle 9"/>
          <p:cNvSpPr>
            <a:spLocks noChangeArrowheads="1"/>
          </p:cNvSpPr>
          <p:nvPr/>
        </p:nvSpPr>
        <p:spPr bwMode="auto">
          <a:xfrm>
            <a:off x="7053263" y="4259263"/>
            <a:ext cx="3746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900"/>
              <a:t>241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>
                <a:solidFill>
                  <a:srgbClr val="FF0000"/>
                </a:solidFill>
              </a:rPr>
              <a:t>Szacunek do studenta</a:t>
            </a:r>
          </a:p>
        </p:txBody>
      </p:sp>
      <p:sp>
        <p:nvSpPr>
          <p:cNvPr id="30722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/>
              <a:t>93,33% tak</a:t>
            </a:r>
          </a:p>
          <a:p>
            <a:pPr eaLnBrk="1" hangingPunct="1"/>
            <a:r>
              <a:rPr lang="pl-PL"/>
              <a:t>2,05% nie</a:t>
            </a:r>
          </a:p>
          <a:p>
            <a:pPr eaLnBrk="1" hangingPunct="1"/>
            <a:r>
              <a:rPr lang="pl-PL"/>
              <a:t>4,62% trudno powiedzieć</a:t>
            </a:r>
          </a:p>
          <a:p>
            <a:pPr eaLnBrk="1" hangingPunct="1"/>
            <a:endParaRPr lang="pl-PL"/>
          </a:p>
          <a:p>
            <a:pPr eaLnBrk="1" hangingPunct="1">
              <a:buFont typeface="Arial" charset="0"/>
              <a:buNone/>
            </a:pPr>
            <a:r>
              <a:rPr lang="pl-PL"/>
              <a:t>Nauczyciele akademiccy odnoszą się do studentów z szacunkiem. Jedynie 2% studentów uważa, że postawa jest inna.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16088"/>
          </a:xfrm>
        </p:spPr>
        <p:txBody>
          <a:bodyPr/>
          <a:lstStyle/>
          <a:p>
            <a:pPr algn="ctr" eaLnBrk="1" hangingPunct="1"/>
            <a:r>
              <a:rPr lang="pl-PL" sz="3600" b="1">
                <a:solidFill>
                  <a:srgbClr val="FF0000"/>
                </a:solidFill>
              </a:rPr>
              <a:t>Mogłam/mogłem liczyć na dodatkowe merytoryczne wsparcie prowadzącej/prowadzącego w trakcie zajęć dydaktycznych lub w formie konsultacji</a:t>
            </a:r>
          </a:p>
        </p:txBody>
      </p:sp>
      <p:pic>
        <p:nvPicPr>
          <p:cNvPr id="31746" name="Picture 6" descr="chart?cht=p3&amp;chs=450x280&amp;chtt=%7C%20%20%20%20%20%20%20%20%20%20%20%20%20%20%20%20%20%20%20%20%20%20%20%20%20%20%20%20%20%20%20%20%20%20%20%20Wyniki%20wszystkich%20pracownik%C3%B3w%20obj%C4%99tych%20ankiet%C4%85%20%20%20%20%20%20%20%20%20%20%20%20%20%20%20%20%20%20%20%20%20%20%20%20%20%20%20%20&amp;chdl=Nie%7CNie%20by%C5%82o%20takiej%20potrzeby%7CTak&amp;chdlp=r&amp;chco=3399CC%2C80C65A%2CFF0000%2CFFCC33%2CBBCCED%2C3399CC%2C990066%2CFF9900&amp;chd=e%3ADNZ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46288" y="2019300"/>
            <a:ext cx="7313612" cy="455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7" name="Rectangle 7"/>
          <p:cNvSpPr>
            <a:spLocks noChangeArrowheads="1"/>
          </p:cNvSpPr>
          <p:nvPr/>
        </p:nvSpPr>
        <p:spPr bwMode="auto">
          <a:xfrm>
            <a:off x="6267450" y="4697413"/>
            <a:ext cx="3746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900"/>
              <a:t>182</a:t>
            </a:r>
          </a:p>
        </p:txBody>
      </p:sp>
      <p:sp>
        <p:nvSpPr>
          <p:cNvPr id="31748" name="Rectangle 8"/>
          <p:cNvSpPr>
            <a:spLocks noChangeArrowheads="1"/>
          </p:cNvSpPr>
          <p:nvPr/>
        </p:nvSpPr>
        <p:spPr bwMode="auto">
          <a:xfrm>
            <a:off x="5432425" y="5070475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900"/>
              <a:t>1433</a:t>
            </a:r>
          </a:p>
        </p:txBody>
      </p:sp>
      <p:sp>
        <p:nvSpPr>
          <p:cNvPr id="31749" name="Rectangle 9"/>
          <p:cNvSpPr>
            <a:spLocks noChangeArrowheads="1"/>
          </p:cNvSpPr>
          <p:nvPr/>
        </p:nvSpPr>
        <p:spPr bwMode="auto">
          <a:xfrm>
            <a:off x="3113088" y="5160963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900"/>
              <a:t>3624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l-PL" sz="5000" b="1">
                <a:solidFill>
                  <a:srgbClr val="FF0000"/>
                </a:solidFill>
              </a:rPr>
              <a:t>Szczegółowa analiza wyników badań </a:t>
            </a:r>
          </a:p>
        </p:txBody>
      </p:sp>
      <p:sp>
        <p:nvSpPr>
          <p:cNvPr id="14338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pl-PL"/>
          </a:p>
          <a:p>
            <a:pPr eaLnBrk="1" hangingPunct="1"/>
            <a:endParaRPr lang="pl-PL"/>
          </a:p>
          <a:p>
            <a:pPr eaLnBrk="1" hangingPunct="1"/>
            <a:r>
              <a:rPr lang="pl-PL" sz="3000">
                <a:solidFill>
                  <a:srgbClr val="FF0000"/>
                </a:solidFill>
              </a:rPr>
              <a:t>Semestr zimowy roku akademickiego 2018/2019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>
                <a:solidFill>
                  <a:srgbClr val="FF0000"/>
                </a:solidFill>
              </a:rPr>
              <a:t>Dodatkowe wsparcie dla studenta</a:t>
            </a:r>
          </a:p>
        </p:txBody>
      </p:sp>
      <p:sp>
        <p:nvSpPr>
          <p:cNvPr id="32770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/>
              <a:t>69,17% tak</a:t>
            </a:r>
          </a:p>
          <a:p>
            <a:pPr eaLnBrk="1" hangingPunct="1"/>
            <a:r>
              <a:rPr lang="pl-PL"/>
              <a:t>3,47% nie</a:t>
            </a:r>
          </a:p>
          <a:p>
            <a:pPr eaLnBrk="1" hangingPunct="1"/>
            <a:r>
              <a:rPr lang="pl-PL"/>
              <a:t>27,35% nie było takiej potrzeby</a:t>
            </a:r>
          </a:p>
          <a:p>
            <a:pPr eaLnBrk="1" hangingPunct="1"/>
            <a:endParaRPr lang="pl-PL"/>
          </a:p>
          <a:p>
            <a:pPr eaLnBrk="1" hangingPunct="1"/>
            <a:r>
              <a:rPr lang="pl-PL"/>
              <a:t>Nauczyciele akademiccy okazują dodatkowe wsparcie studentom (70%). 27% studentów uznało, że nie oczekuje takiej pomocy, bo nie ma takiej potrzeby.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/>
              <a:t> </a:t>
            </a:r>
            <a:r>
              <a:rPr lang="pl-PL" b="1">
                <a:solidFill>
                  <a:srgbClr val="FF0000"/>
                </a:solidFill>
              </a:rPr>
              <a:t>Nauczyciel realizował zajęcia </a:t>
            </a:r>
            <a:br>
              <a:rPr lang="pl-PL" b="1">
                <a:solidFill>
                  <a:srgbClr val="FF0000"/>
                </a:solidFill>
              </a:rPr>
            </a:br>
            <a:r>
              <a:rPr lang="pl-PL" b="1">
                <a:solidFill>
                  <a:srgbClr val="FF0000"/>
                </a:solidFill>
              </a:rPr>
              <a:t>zgodnie z rozkładem zajęć</a:t>
            </a:r>
          </a:p>
        </p:txBody>
      </p:sp>
      <p:pic>
        <p:nvPicPr>
          <p:cNvPr id="33794" name="Picture 6" descr="chart?cht=p3&amp;chs=450x280&amp;chtt=%7C%20%20%20%20%20%20%20%20%20%20%20%20%20%20%20%20%20%20%20%20%20%20%20%20%20%20%20%20%20%20%20%20%20%20%20%20Wyniki%20wszystkich%20pracownik%C3%B3w%20obj%C4%99tych%20ankiet%C4%85%20%20%20%20%20%20%20%20%20%20%20%20%20%20%20%20%20%20%20%20%20%20%20%20%20%20%20%20&amp;chdl=Nie%7CTak%7CTrudno%20powiedzie%C4%87&amp;chdlp=r&amp;chco=3399CC%2C80C65A%2CFF0000%2CFFCC33%2CBBCCED%2C3399CC%2C990066%2CFF9900&amp;chd=e%3AC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11375" y="1674813"/>
            <a:ext cx="8329613" cy="518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5" name="Rectangle 7"/>
          <p:cNvSpPr>
            <a:spLocks noChangeArrowheads="1"/>
          </p:cNvSpPr>
          <p:nvPr/>
        </p:nvSpPr>
        <p:spPr bwMode="auto">
          <a:xfrm>
            <a:off x="6334125" y="528955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900"/>
              <a:t>4768</a:t>
            </a:r>
          </a:p>
        </p:txBody>
      </p:sp>
      <p:sp>
        <p:nvSpPr>
          <p:cNvPr id="33796" name="Rectangle 8"/>
          <p:cNvSpPr>
            <a:spLocks noChangeArrowheads="1"/>
          </p:cNvSpPr>
          <p:nvPr/>
        </p:nvSpPr>
        <p:spPr bwMode="auto">
          <a:xfrm>
            <a:off x="7270750" y="4748213"/>
            <a:ext cx="3746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900"/>
              <a:t>166</a:t>
            </a:r>
          </a:p>
        </p:txBody>
      </p:sp>
      <p:sp>
        <p:nvSpPr>
          <p:cNvPr id="33797" name="Rectangle 9"/>
          <p:cNvSpPr>
            <a:spLocks noChangeArrowheads="1"/>
          </p:cNvSpPr>
          <p:nvPr/>
        </p:nvSpPr>
        <p:spPr bwMode="auto">
          <a:xfrm>
            <a:off x="7310438" y="4465638"/>
            <a:ext cx="3746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900"/>
              <a:t>300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>
                <a:solidFill>
                  <a:srgbClr val="FF0000"/>
                </a:solidFill>
              </a:rPr>
              <a:t>Zgodność zajęć z rozkładem </a:t>
            </a:r>
          </a:p>
        </p:txBody>
      </p:sp>
      <p:sp>
        <p:nvSpPr>
          <p:cNvPr id="34818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/>
              <a:t>91,1% tak</a:t>
            </a:r>
          </a:p>
          <a:p>
            <a:pPr eaLnBrk="1" hangingPunct="1"/>
            <a:r>
              <a:rPr lang="pl-PL"/>
              <a:t>3,17% nie</a:t>
            </a:r>
          </a:p>
          <a:p>
            <a:pPr eaLnBrk="1" hangingPunct="1"/>
            <a:r>
              <a:rPr lang="pl-PL"/>
              <a:t>5,73% trudno powiedzieć</a:t>
            </a:r>
          </a:p>
          <a:p>
            <a:pPr eaLnBrk="1" hangingPunct="1"/>
            <a:endParaRPr lang="pl-PL"/>
          </a:p>
          <a:p>
            <a:pPr eaLnBrk="1" hangingPunct="1"/>
            <a:r>
              <a:rPr lang="pl-PL"/>
              <a:t>91% zajęć odbyła się zgodnie z rozkładem zajęć. Prawie 6% respondentów nie potrafiło zająć stanowiska w tej sprawie.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 b="1">
                <a:solidFill>
                  <a:srgbClr val="FF0000"/>
                </a:solidFill>
              </a:rPr>
              <a:t>Nauczyciel prowadził zajęcia </a:t>
            </a:r>
            <a:br>
              <a:rPr lang="pl-PL" b="1">
                <a:solidFill>
                  <a:srgbClr val="FF0000"/>
                </a:solidFill>
              </a:rPr>
            </a:br>
            <a:r>
              <a:rPr lang="pl-PL" b="1">
                <a:solidFill>
                  <a:srgbClr val="FF0000"/>
                </a:solidFill>
              </a:rPr>
              <a:t>z zaangażowaniem</a:t>
            </a:r>
          </a:p>
        </p:txBody>
      </p:sp>
      <p:pic>
        <p:nvPicPr>
          <p:cNvPr id="35842" name="Picture 6" descr="chart?cht=p3&amp;chs=450x280&amp;chtt=%7C%20%20%20%20%20%20%20%20%20%20%20%20%20%20%20%20%20%20%20%20%20%20%20%20%20%20%20%20%20%20%20%20%20%20%20%20Wyniki%20wszystkich%20pracownik%C3%B3w%20obj%C4%99tych%20ankiet%C4%85%20%20%20%20%20%20%20%20%20%20%20%20%20%20%20%20%20%20%20%20%20%20%20%20%20%20%20%20&amp;chdl=Nie%7CRaczej%20nie%7CRaczej%20tak%7CTak%7CTrudno%20powiedzie%C4%87&amp;chdlp=r&amp;chco=3399CC%2C80C65A%2CFF0000%2CFFCC33%2CBBCCED%2C3399CC%2C990066%2CFF9900&amp;chd=e%3ACZBn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57388" y="1690688"/>
            <a:ext cx="8304212" cy="516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3" name="Rectangle 7"/>
          <p:cNvSpPr>
            <a:spLocks noChangeArrowheads="1"/>
          </p:cNvSpPr>
          <p:nvPr/>
        </p:nvSpPr>
        <p:spPr bwMode="auto">
          <a:xfrm>
            <a:off x="5689600" y="5662613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900"/>
              <a:t>4356</a:t>
            </a:r>
          </a:p>
        </p:txBody>
      </p:sp>
      <p:sp>
        <p:nvSpPr>
          <p:cNvPr id="35844" name="Rectangle 8"/>
          <p:cNvSpPr>
            <a:spLocks noChangeArrowheads="1"/>
          </p:cNvSpPr>
          <p:nvPr/>
        </p:nvSpPr>
        <p:spPr bwMode="auto">
          <a:xfrm>
            <a:off x="7323138" y="4735513"/>
            <a:ext cx="3746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900"/>
              <a:t>163</a:t>
            </a:r>
          </a:p>
        </p:txBody>
      </p:sp>
      <p:sp>
        <p:nvSpPr>
          <p:cNvPr id="35845" name="Rectangle 9"/>
          <p:cNvSpPr>
            <a:spLocks noChangeArrowheads="1"/>
          </p:cNvSpPr>
          <p:nvPr/>
        </p:nvSpPr>
        <p:spPr bwMode="auto">
          <a:xfrm>
            <a:off x="7131050" y="4954588"/>
            <a:ext cx="3746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900"/>
              <a:t>110</a:t>
            </a:r>
          </a:p>
        </p:txBody>
      </p:sp>
      <p:sp>
        <p:nvSpPr>
          <p:cNvPr id="35846" name="Rectangle 10"/>
          <p:cNvSpPr>
            <a:spLocks noChangeArrowheads="1"/>
          </p:cNvSpPr>
          <p:nvPr/>
        </p:nvSpPr>
        <p:spPr bwMode="auto">
          <a:xfrm>
            <a:off x="6821488" y="5302250"/>
            <a:ext cx="3746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900"/>
              <a:t>424</a:t>
            </a:r>
          </a:p>
        </p:txBody>
      </p:sp>
      <p:sp>
        <p:nvSpPr>
          <p:cNvPr id="35847" name="Rectangle 11"/>
          <p:cNvSpPr>
            <a:spLocks noChangeArrowheads="1"/>
          </p:cNvSpPr>
          <p:nvPr/>
        </p:nvSpPr>
        <p:spPr bwMode="auto">
          <a:xfrm>
            <a:off x="7116763" y="4438650"/>
            <a:ext cx="3746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900"/>
              <a:t>249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>
                <a:solidFill>
                  <a:srgbClr val="FF0000"/>
                </a:solidFill>
              </a:rPr>
              <a:t>Zaangażowanie nauczyciela</a:t>
            </a:r>
          </a:p>
        </p:txBody>
      </p:sp>
      <p:sp>
        <p:nvSpPr>
          <p:cNvPr id="36866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/>
              <a:t>82,16% tak</a:t>
            </a:r>
          </a:p>
          <a:p>
            <a:pPr eaLnBrk="1" hangingPunct="1"/>
            <a:r>
              <a:rPr lang="pl-PL"/>
              <a:t>8% raczej tak</a:t>
            </a:r>
          </a:p>
          <a:p>
            <a:pPr eaLnBrk="1" hangingPunct="1"/>
            <a:r>
              <a:rPr lang="pl-PL"/>
              <a:t>3,07% nie</a:t>
            </a:r>
          </a:p>
          <a:p>
            <a:pPr eaLnBrk="1" hangingPunct="1"/>
            <a:r>
              <a:rPr lang="pl-PL"/>
              <a:t>2,07% raczej nie</a:t>
            </a:r>
          </a:p>
          <a:p>
            <a:pPr eaLnBrk="1" hangingPunct="1"/>
            <a:r>
              <a:rPr lang="pl-PL"/>
              <a:t>4,7% trudno powiedzieć</a:t>
            </a:r>
          </a:p>
          <a:p>
            <a:pPr eaLnBrk="1" hangingPunct="1"/>
            <a:endParaRPr lang="pl-PL"/>
          </a:p>
          <a:p>
            <a:pPr eaLnBrk="1" hangingPunct="1"/>
            <a:r>
              <a:rPr lang="pl-PL"/>
              <a:t>90% respondentów uważa, że nauczyciel jest zaangażowany w proces dydaktyczny. 5% studentów stwierdziło, że nie lub raczej nie.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 sz="4000" b="1">
                <a:solidFill>
                  <a:srgbClr val="FF0000"/>
                </a:solidFill>
              </a:rPr>
              <a:t>Podsumowanie wyników badań </a:t>
            </a:r>
            <a:br>
              <a:rPr lang="pl-PL" sz="4000" b="1">
                <a:solidFill>
                  <a:srgbClr val="FF0000"/>
                </a:solidFill>
              </a:rPr>
            </a:br>
            <a:r>
              <a:rPr lang="pl-PL" sz="4000" b="1">
                <a:solidFill>
                  <a:srgbClr val="FF0000"/>
                </a:solidFill>
              </a:rPr>
              <a:t>semestr zimowy </a:t>
            </a:r>
          </a:p>
        </p:txBody>
      </p:sp>
      <p:sp>
        <p:nvSpPr>
          <p:cNvPr id="37890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pl-PL"/>
              <a:t>Należy stwierdzić, że wykładowcy akademiccy przestawiają sylabus na pierwszych zajęcia oraz </a:t>
            </a:r>
            <a:r>
              <a:rPr lang="pl-PL">
                <a:solidFill>
                  <a:srgbClr val="000000"/>
                </a:solidFill>
              </a:rPr>
              <a:t>treści przedstawione podczas zajęć są zgodne z jego treścią.</a:t>
            </a:r>
            <a:endParaRPr lang="pl-PL"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spcAft>
                <a:spcPts val="800"/>
              </a:spcAft>
            </a:pPr>
            <a:r>
              <a:rPr lang="pl-PL"/>
              <a:t>Zdecydowana większość studentów uważa, że wiedza jest przekazywana w sposób zrozumiały. Dodatkowo potwierdza to fakt, że </a:t>
            </a:r>
            <a:r>
              <a:rPr lang="pl-PL">
                <a:solidFill>
                  <a:srgbClr val="000000"/>
                </a:solidFill>
                <a:cs typeface="Times New Roman" pitchFamily="18" charset="0"/>
              </a:rPr>
              <a:t>27% studentów uznało, że nie oczekuje dodatkowej pomocy, bo nie ma takiej potrzeby. Zaś 70% studentów może liczyć na dodatkową pomoc czy wyjaśnienia w razie zaistnienia takiej potrzeby.</a:t>
            </a:r>
            <a:endParaRPr lang="pl-PL">
              <a:ea typeface="Calibri" pitchFamily="34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pl-PL"/>
              <a:t>Nauczyciele odnoszą się do studentów z szacunkiem. Odmiennego zdania jest jedynie 2% respondentów. </a:t>
            </a:r>
          </a:p>
          <a:p>
            <a:pPr algn="just" eaLnBrk="1" hangingPunct="1">
              <a:lnSpc>
                <a:spcPct val="80000"/>
              </a:lnSpc>
            </a:pPr>
            <a:r>
              <a:rPr lang="pl-PL"/>
              <a:t>91% zajęć dydaktycznych odbywa się zgodnie z planem.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l-PL" sz="5000" b="1">
                <a:solidFill>
                  <a:srgbClr val="FF0000"/>
                </a:solidFill>
              </a:rPr>
              <a:t>Szczegółowa analiza wyników badań </a:t>
            </a:r>
          </a:p>
        </p:txBody>
      </p:sp>
      <p:sp>
        <p:nvSpPr>
          <p:cNvPr id="38914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pl-PL"/>
          </a:p>
          <a:p>
            <a:pPr eaLnBrk="1" hangingPunct="1"/>
            <a:endParaRPr lang="pl-PL"/>
          </a:p>
          <a:p>
            <a:pPr eaLnBrk="1" hangingPunct="1"/>
            <a:r>
              <a:rPr lang="pl-PL" sz="3000">
                <a:solidFill>
                  <a:srgbClr val="FF0000"/>
                </a:solidFill>
              </a:rPr>
              <a:t>Semestr letni roku akademickiego 2018/2019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 b="1">
                <a:solidFill>
                  <a:srgbClr val="FF0000"/>
                </a:solidFill>
              </a:rPr>
              <a:t>Dane dotyczące badania</a:t>
            </a:r>
          </a:p>
        </p:txBody>
      </p:sp>
      <p:sp>
        <p:nvSpPr>
          <p:cNvPr id="39938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/>
              <a:t>Liczba studentów uprawnionych do wypełnienia przynajmniej 1 ankiety  </a:t>
            </a:r>
            <a:r>
              <a:rPr lang="pl-PL">
                <a:latin typeface="Arial" charset="0"/>
              </a:rPr>
              <a:t>4726</a:t>
            </a:r>
          </a:p>
          <a:p>
            <a:pPr eaLnBrk="1" hangingPunct="1"/>
            <a:r>
              <a:rPr lang="pl-PL"/>
              <a:t>Liczba studentów, którzy wypełnili co najmniej 1 ankietę  </a:t>
            </a:r>
            <a:r>
              <a:rPr lang="pl-PL">
                <a:latin typeface="Arial" charset="0"/>
              </a:rPr>
              <a:t>717</a:t>
            </a:r>
            <a:r>
              <a:rPr lang="pl-PL"/>
              <a:t> (</a:t>
            </a:r>
            <a:r>
              <a:rPr lang="pl-PL">
                <a:latin typeface="Arial" charset="0"/>
              </a:rPr>
              <a:t>15,2</a:t>
            </a:r>
            <a:r>
              <a:rPr lang="pl-PL"/>
              <a:t>% uprawnionych)</a:t>
            </a:r>
          </a:p>
          <a:p>
            <a:pPr eaLnBrk="1" hangingPunct="1"/>
            <a:r>
              <a:rPr lang="pl-PL"/>
              <a:t>Liczba dostępnych ankiet  </a:t>
            </a:r>
            <a:r>
              <a:rPr lang="pl-PL">
                <a:latin typeface="Arial" charset="0"/>
              </a:rPr>
              <a:t>45 734</a:t>
            </a:r>
          </a:p>
          <a:p>
            <a:pPr eaLnBrk="1" hangingPunct="1"/>
            <a:r>
              <a:rPr lang="pl-PL"/>
              <a:t>Liczba wypełnionych ankiet  </a:t>
            </a:r>
            <a:r>
              <a:rPr lang="pl-PL">
                <a:latin typeface="Arial" charset="0"/>
              </a:rPr>
              <a:t>3652 </a:t>
            </a:r>
            <a:r>
              <a:rPr lang="pl-PL"/>
              <a:t>(</a:t>
            </a:r>
            <a:r>
              <a:rPr lang="pl-PL">
                <a:latin typeface="Arial" charset="0"/>
              </a:rPr>
              <a:t>8</a:t>
            </a:r>
            <a:r>
              <a:rPr lang="pl-PL"/>
              <a:t>% wszystkich ankiet)</a:t>
            </a:r>
          </a:p>
          <a:p>
            <a:pPr eaLnBrk="1" hangingPunct="1"/>
            <a:r>
              <a:rPr lang="pl-PL"/>
              <a:t>Liczba NA prowadzących ocenione zajęcia  </a:t>
            </a:r>
            <a:r>
              <a:rPr lang="pl-PL">
                <a:latin typeface="Arial" charset="0"/>
              </a:rPr>
              <a:t>173</a:t>
            </a:r>
          </a:p>
          <a:p>
            <a:pPr eaLnBrk="1" hangingPunct="1"/>
            <a:r>
              <a:rPr lang="pl-PL"/>
              <a:t>Liczba ocenionych zajęć </a:t>
            </a:r>
            <a:r>
              <a:rPr lang="pl-PL">
                <a:latin typeface="Arial" charset="0"/>
              </a:rPr>
              <a:t>636</a:t>
            </a:r>
          </a:p>
          <a:p>
            <a:pPr eaLnBrk="1" hangingPunct="1"/>
            <a:r>
              <a:rPr lang="pl-PL"/>
              <a:t>Liczba komentarzy </a:t>
            </a:r>
            <a:r>
              <a:rPr lang="pl-PL">
                <a:latin typeface="Arial" charset="0"/>
              </a:rPr>
              <a:t>736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 sz="4000" b="1">
                <a:solidFill>
                  <a:srgbClr val="FF0000"/>
                </a:solidFill>
              </a:rPr>
              <a:t> Na pierwszych zajęciach przedstawiony został sylabus przedmiotu </a:t>
            </a:r>
            <a:r>
              <a:rPr lang="pl-PL"/>
              <a:t>	</a:t>
            </a:r>
          </a:p>
        </p:txBody>
      </p:sp>
      <p:pic>
        <p:nvPicPr>
          <p:cNvPr id="40962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60525" y="2011363"/>
            <a:ext cx="10531475" cy="434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3" name="Rectangle 7"/>
          <p:cNvSpPr>
            <a:spLocks noChangeArrowheads="1"/>
          </p:cNvSpPr>
          <p:nvPr/>
        </p:nvSpPr>
        <p:spPr bwMode="auto">
          <a:xfrm>
            <a:off x="4865688" y="3641725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900"/>
              <a:t>3495</a:t>
            </a:r>
          </a:p>
        </p:txBody>
      </p:sp>
      <p:sp>
        <p:nvSpPr>
          <p:cNvPr id="40964" name="Rectangle 8"/>
          <p:cNvSpPr>
            <a:spLocks noChangeArrowheads="1"/>
          </p:cNvSpPr>
          <p:nvPr/>
        </p:nvSpPr>
        <p:spPr bwMode="auto">
          <a:xfrm>
            <a:off x="4605338" y="3151188"/>
            <a:ext cx="311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900"/>
              <a:t>69</a:t>
            </a:r>
          </a:p>
        </p:txBody>
      </p:sp>
      <p:sp>
        <p:nvSpPr>
          <p:cNvPr id="40965" name="Rectangle 9"/>
          <p:cNvSpPr>
            <a:spLocks noChangeArrowheads="1"/>
          </p:cNvSpPr>
          <p:nvPr/>
        </p:nvSpPr>
        <p:spPr bwMode="auto">
          <a:xfrm>
            <a:off x="4205288" y="3087688"/>
            <a:ext cx="311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900"/>
              <a:t>52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>
                <a:solidFill>
                  <a:srgbClr val="FF0000"/>
                </a:solidFill>
              </a:rPr>
              <a:t>Przedstawienie sylabusa</a:t>
            </a:r>
          </a:p>
        </p:txBody>
      </p:sp>
      <p:sp>
        <p:nvSpPr>
          <p:cNvPr id="41986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/>
              <a:t>96,65% odpowiedzi tak</a:t>
            </a:r>
          </a:p>
          <a:p>
            <a:pPr eaLnBrk="1" hangingPunct="1"/>
            <a:r>
              <a:rPr lang="pl-PL"/>
              <a:t>1,44% odpowiedzi nie</a:t>
            </a:r>
          </a:p>
          <a:p>
            <a:pPr eaLnBrk="1" hangingPunct="1"/>
            <a:r>
              <a:rPr lang="pl-PL"/>
              <a:t>1,91% nie uczestniczyłem w pierwszych zajęciach</a:t>
            </a:r>
          </a:p>
          <a:p>
            <a:pPr eaLnBrk="1" hangingPunct="1">
              <a:buFont typeface="Arial" charset="0"/>
              <a:buNone/>
            </a:pPr>
            <a:endParaRPr lang="pl-PL"/>
          </a:p>
          <a:p>
            <a:pPr eaLnBrk="1" hangingPunct="1">
              <a:buFont typeface="Arial" charset="0"/>
              <a:buNone/>
            </a:pPr>
            <a:r>
              <a:rPr lang="pl-PL">
                <a:solidFill>
                  <a:srgbClr val="000000"/>
                </a:solidFill>
              </a:rPr>
              <a:t>97% wykładowców przestawia na pierwszych zajęciach sylabus. </a:t>
            </a:r>
            <a:endParaRPr lang="pl-PL"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endParaRPr lang="pl-PL"/>
          </a:p>
          <a:p>
            <a:pPr eaLnBrk="1" hangingPunct="1"/>
            <a:endParaRPr lang="pl-P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1063"/>
          </a:xfrm>
        </p:spPr>
        <p:txBody>
          <a:bodyPr/>
          <a:lstStyle/>
          <a:p>
            <a:pPr algn="ctr" eaLnBrk="1" hangingPunct="1"/>
            <a:r>
              <a:rPr lang="pl-PL" b="1">
                <a:solidFill>
                  <a:srgbClr val="FF0000"/>
                </a:solidFill>
              </a:rPr>
              <a:t>Dane dotyczące badania </a:t>
            </a:r>
          </a:p>
        </p:txBody>
      </p:sp>
      <p:sp>
        <p:nvSpPr>
          <p:cNvPr id="15362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246188"/>
            <a:ext cx="10515600" cy="4930775"/>
          </a:xfrm>
        </p:spPr>
        <p:txBody>
          <a:bodyPr/>
          <a:lstStyle/>
          <a:p>
            <a:pPr algn="just" eaLnBrk="1" hangingPunct="1"/>
            <a:r>
              <a:rPr lang="pl-PL">
                <a:solidFill>
                  <a:srgbClr val="FF0000"/>
                </a:solidFill>
              </a:rPr>
              <a:t>Okres realizacji zajęć dydaktycznych poddany ocenie</a:t>
            </a:r>
            <a:r>
              <a:rPr lang="pl-PL"/>
              <a:t>: semestr zimowy i letni roku akademickiego 2018/2019</a:t>
            </a:r>
          </a:p>
          <a:p>
            <a:pPr algn="just" eaLnBrk="1" hangingPunct="1"/>
            <a:r>
              <a:rPr lang="pl-PL">
                <a:solidFill>
                  <a:srgbClr val="FF0000"/>
                </a:solidFill>
              </a:rPr>
              <a:t>Termin przeprowadzenia badania</a:t>
            </a:r>
            <a:r>
              <a:rPr lang="pl-PL"/>
              <a:t>: 28.01.2019 - 28.02.2019 r. (semestr zimowy) oraz 11.06.2019 r. – 23.09.201 r. (semestr letni).</a:t>
            </a:r>
          </a:p>
          <a:p>
            <a:pPr algn="just" eaLnBrk="1" hangingPunct="1"/>
            <a:r>
              <a:rPr lang="pl-PL"/>
              <a:t>Arkusz oceny został udostępniony w systemie USOSweb.</a:t>
            </a:r>
          </a:p>
          <a:p>
            <a:pPr algn="just" eaLnBrk="1" hangingPunct="1"/>
            <a:r>
              <a:rPr lang="pl-PL">
                <a:solidFill>
                  <a:srgbClr val="FF0000"/>
                </a:solidFill>
              </a:rPr>
              <a:t>Respondenci:</a:t>
            </a:r>
            <a:r>
              <a:rPr lang="pl-PL"/>
              <a:t> </a:t>
            </a:r>
            <a:r>
              <a:rPr lang="pl-PL">
                <a:solidFill>
                  <a:srgbClr val="000000"/>
                </a:solidFill>
              </a:rPr>
              <a:t>Studenci studiów stacjonarnych i niestacjonarnych I i II stopnia na kierunkach: administracja, bezpieczeństwo wewnętrzne, studenci jednolitych studiów magisterskich na kierunku prawo, studenci studiów stacjonarnych i niestacjonarnych I stopnia na kierunku administracja i cyfryzacja, uczestnicy studiów III stopnia, słuchacze studiów podyplomowych. </a:t>
            </a:r>
          </a:p>
          <a:p>
            <a:pPr eaLnBrk="1" hangingPunct="1"/>
            <a:endParaRPr lang="pl-PL">
              <a:solidFill>
                <a:srgbClr val="40C864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 b="1">
                <a:solidFill>
                  <a:srgbClr val="FF0000"/>
                </a:solidFill>
              </a:rPr>
              <a:t>Treści zajęć były zgodne z sylabusem	</a:t>
            </a:r>
          </a:p>
        </p:txBody>
      </p:sp>
      <p:pic>
        <p:nvPicPr>
          <p:cNvPr id="43010" name="Picture 6" descr="chart?cht=p3&amp;chs=450x280&amp;chtt=%7C%20%20%20%20%20%20%20%20%20%20%20%20%20%20%20%20%20%20%20%20%20%20%20%20%20%20%20%20%20%20%20%20%20%20%20%20Wyniki%20wszystkich%20pracownik%C3%B3w%20obj%C4%99tych%20ankiet%C4%85%20%20%20%20%20%20%20%20%20%20%20%20%20%20%20%20%20%20%20%20%20%20%20%20%20%20%20%20&amp;chdl=Nie%7CRaczej%20nie%7CRaczej%20tak%7CTak%7CTrudno%20powiedzie%C4%87&amp;chdlp=r&amp;chco=3399CC%2C80C65A%2CFF0000%2CFFCC33%2CBBCCED%2C3399CC%2C990066%2CFF9900&amp;chd=e%3AAnAZF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3275" y="1449388"/>
            <a:ext cx="8691563" cy="540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1" name="Rectangle 7"/>
          <p:cNvSpPr>
            <a:spLocks noChangeArrowheads="1"/>
          </p:cNvSpPr>
          <p:nvPr/>
        </p:nvSpPr>
        <p:spPr bwMode="auto">
          <a:xfrm>
            <a:off x="6643688" y="5367338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900"/>
              <a:t>3180</a:t>
            </a:r>
          </a:p>
        </p:txBody>
      </p:sp>
      <p:sp>
        <p:nvSpPr>
          <p:cNvPr id="43012" name="Rectangle 9"/>
          <p:cNvSpPr>
            <a:spLocks noChangeArrowheads="1"/>
          </p:cNvSpPr>
          <p:nvPr/>
        </p:nvSpPr>
        <p:spPr bwMode="auto">
          <a:xfrm>
            <a:off x="7491413" y="4400550"/>
            <a:ext cx="3746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900"/>
              <a:t>133</a:t>
            </a:r>
          </a:p>
        </p:txBody>
      </p:sp>
      <p:sp>
        <p:nvSpPr>
          <p:cNvPr id="43013" name="Rectangle 10"/>
          <p:cNvSpPr>
            <a:spLocks noChangeArrowheads="1"/>
          </p:cNvSpPr>
          <p:nvPr/>
        </p:nvSpPr>
        <p:spPr bwMode="auto">
          <a:xfrm>
            <a:off x="7388225" y="5056188"/>
            <a:ext cx="3746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900"/>
              <a:t>251</a:t>
            </a:r>
          </a:p>
        </p:txBody>
      </p:sp>
      <p:sp>
        <p:nvSpPr>
          <p:cNvPr id="43014" name="Rectangle 11"/>
          <p:cNvSpPr>
            <a:spLocks noChangeArrowheads="1"/>
          </p:cNvSpPr>
          <p:nvPr/>
        </p:nvSpPr>
        <p:spPr bwMode="auto">
          <a:xfrm>
            <a:off x="8096250" y="4735513"/>
            <a:ext cx="311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900"/>
              <a:t>20</a:t>
            </a:r>
          </a:p>
        </p:txBody>
      </p:sp>
      <p:sp>
        <p:nvSpPr>
          <p:cNvPr id="43015" name="Rectangle 12"/>
          <p:cNvSpPr>
            <a:spLocks noChangeArrowheads="1"/>
          </p:cNvSpPr>
          <p:nvPr/>
        </p:nvSpPr>
        <p:spPr bwMode="auto">
          <a:xfrm>
            <a:off x="8031163" y="4508500"/>
            <a:ext cx="9207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900"/>
              <a:t>31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>
                <a:solidFill>
                  <a:srgbClr val="FF0000"/>
                </a:solidFill>
              </a:rPr>
              <a:t>Zgodność treści zajęć z sylabusem </a:t>
            </a:r>
          </a:p>
        </p:txBody>
      </p:sp>
      <p:sp>
        <p:nvSpPr>
          <p:cNvPr id="44034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/>
              <a:t>88% tak</a:t>
            </a:r>
          </a:p>
          <a:p>
            <a:pPr eaLnBrk="1" hangingPunct="1"/>
            <a:r>
              <a:rPr lang="pl-PL"/>
              <a:t>6,94% raczej tak</a:t>
            </a:r>
          </a:p>
          <a:p>
            <a:pPr eaLnBrk="1" hangingPunct="1"/>
            <a:r>
              <a:rPr lang="pl-PL"/>
              <a:t>0,86% nie</a:t>
            </a:r>
          </a:p>
          <a:p>
            <a:pPr eaLnBrk="1" hangingPunct="1"/>
            <a:r>
              <a:rPr lang="pl-PL"/>
              <a:t>0,55% raczej nie</a:t>
            </a:r>
          </a:p>
          <a:p>
            <a:pPr eaLnBrk="1" hangingPunct="1"/>
            <a:r>
              <a:rPr lang="pl-PL"/>
              <a:t>3,68% trudno powiedzieć</a:t>
            </a:r>
          </a:p>
          <a:p>
            <a:pPr eaLnBrk="1" hangingPunct="1">
              <a:buFont typeface="Arial" charset="0"/>
              <a:buNone/>
            </a:pPr>
            <a:endParaRPr lang="pl-PL">
              <a:solidFill>
                <a:srgbClr val="000000"/>
              </a:solidFill>
            </a:endParaRPr>
          </a:p>
          <a:p>
            <a:pPr eaLnBrk="1" hangingPunct="1">
              <a:buFont typeface="Arial" charset="0"/>
              <a:buNone/>
            </a:pPr>
            <a:r>
              <a:rPr lang="pl-PL">
                <a:solidFill>
                  <a:srgbClr val="000000"/>
                </a:solidFill>
              </a:rPr>
              <a:t>95% respondentów oceniło, że treści przedstawione podczas zajęć są zgodne z sylabusem.</a:t>
            </a:r>
            <a:endParaRPr lang="pl-PL">
              <a:cs typeface="Times New Roman" pitchFamily="18" charset="0"/>
            </a:endParaRPr>
          </a:p>
          <a:p>
            <a:pPr eaLnBrk="1" hangingPunct="1"/>
            <a:endParaRPr lang="pl-PL"/>
          </a:p>
          <a:p>
            <a:pPr eaLnBrk="1" hangingPunct="1"/>
            <a:endParaRPr lang="pl-PL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 b="1">
                <a:solidFill>
                  <a:srgbClr val="FF0000"/>
                </a:solidFill>
              </a:rPr>
              <a:t>Czas przeznaczony na zajęcia był </a:t>
            </a:r>
            <a:br>
              <a:rPr lang="pl-PL" b="1">
                <a:solidFill>
                  <a:srgbClr val="FF0000"/>
                </a:solidFill>
              </a:rPr>
            </a:br>
            <a:r>
              <a:rPr lang="pl-PL" b="1">
                <a:solidFill>
                  <a:srgbClr val="FF0000"/>
                </a:solidFill>
              </a:rPr>
              <a:t>efektywnie wykorzystywany	</a:t>
            </a:r>
          </a:p>
        </p:txBody>
      </p:sp>
      <p:pic>
        <p:nvPicPr>
          <p:cNvPr id="45058" name="Picture 6" descr="chart?cht=p3&amp;chs=450x280&amp;chtt=%7C%20%20%20%20%20%20%20%20%20%20%20%20%20%20%20%20%20%20%20%20%20%20%20%20%20%20%20%20%20%20%20%20%20%20%20%20Wyniki%20wszystkich%20pracownik%C3%B3w%20obj%C4%99tych%20ankiet%C4%85%20%20%20%20%20%20%20%20%20%20%20%20%20%20%20%20%20%20%20%20%20%20%20%20%20%20%20%20&amp;chdl=Nie%7CRaczej%20nie%7CRaczej%20tak%7CTak%7CTrudno%20powiedzie%C4%87&amp;chdlp=r&amp;chco=3399CC%2C80C65A%2CFF0000%2CFFCC33%2CBBCCED%2C3399CC%2C990066%2CFF9900&amp;chd=e%3ABjBb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78063" y="1658938"/>
            <a:ext cx="8099425" cy="503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59" name="Text Box 7"/>
          <p:cNvSpPr txBox="1">
            <a:spLocks noChangeArrowheads="1"/>
          </p:cNvSpPr>
          <p:nvPr/>
        </p:nvSpPr>
        <p:spPr bwMode="auto">
          <a:xfrm>
            <a:off x="5756275" y="5562600"/>
            <a:ext cx="10175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900"/>
              <a:t>2 999</a:t>
            </a:r>
          </a:p>
        </p:txBody>
      </p:sp>
      <p:sp>
        <p:nvSpPr>
          <p:cNvPr id="45060" name="Text Box 8"/>
          <p:cNvSpPr txBox="1">
            <a:spLocks noChangeArrowheads="1"/>
          </p:cNvSpPr>
          <p:nvPr/>
        </p:nvSpPr>
        <p:spPr bwMode="auto">
          <a:xfrm>
            <a:off x="6980238" y="5022850"/>
            <a:ext cx="55403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900"/>
              <a:t>311</a:t>
            </a:r>
          </a:p>
        </p:txBody>
      </p:sp>
      <p:sp>
        <p:nvSpPr>
          <p:cNvPr id="45061" name="Text Box 9"/>
          <p:cNvSpPr txBox="1">
            <a:spLocks noChangeArrowheads="1"/>
          </p:cNvSpPr>
          <p:nvPr/>
        </p:nvSpPr>
        <p:spPr bwMode="auto">
          <a:xfrm>
            <a:off x="7945438" y="4970463"/>
            <a:ext cx="56673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900"/>
              <a:t>67</a:t>
            </a:r>
          </a:p>
        </p:txBody>
      </p:sp>
      <p:sp>
        <p:nvSpPr>
          <p:cNvPr id="45062" name="Text Box 10"/>
          <p:cNvSpPr txBox="1">
            <a:spLocks noChangeArrowheads="1"/>
          </p:cNvSpPr>
          <p:nvPr/>
        </p:nvSpPr>
        <p:spPr bwMode="auto">
          <a:xfrm>
            <a:off x="7972425" y="46355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900"/>
              <a:t>73</a:t>
            </a:r>
          </a:p>
        </p:txBody>
      </p:sp>
      <p:sp>
        <p:nvSpPr>
          <p:cNvPr id="45063" name="Text Box 11"/>
          <p:cNvSpPr txBox="1">
            <a:spLocks noChangeArrowheads="1"/>
          </p:cNvSpPr>
          <p:nvPr/>
        </p:nvSpPr>
        <p:spPr bwMode="auto">
          <a:xfrm>
            <a:off x="7392988" y="4391025"/>
            <a:ext cx="6699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900"/>
              <a:t>159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>
                <a:solidFill>
                  <a:srgbClr val="FF0000"/>
                </a:solidFill>
              </a:rPr>
              <a:t>Efektywność wykorzystania czasu na zajęciach</a:t>
            </a:r>
          </a:p>
        </p:txBody>
      </p:sp>
      <p:sp>
        <p:nvSpPr>
          <p:cNvPr id="46082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/>
              <a:t>83,1% tak</a:t>
            </a:r>
          </a:p>
          <a:p>
            <a:pPr eaLnBrk="1" hangingPunct="1"/>
            <a:r>
              <a:rPr lang="pl-PL"/>
              <a:t>8,62% raczej tak</a:t>
            </a:r>
          </a:p>
          <a:p>
            <a:pPr eaLnBrk="1" hangingPunct="1"/>
            <a:r>
              <a:rPr lang="pl-PL"/>
              <a:t>2,02% nie</a:t>
            </a:r>
          </a:p>
          <a:p>
            <a:pPr eaLnBrk="1" hangingPunct="1"/>
            <a:r>
              <a:rPr lang="pl-PL"/>
              <a:t>1,86% raczej nie</a:t>
            </a:r>
          </a:p>
          <a:p>
            <a:pPr eaLnBrk="1" hangingPunct="1"/>
            <a:r>
              <a:rPr lang="pl-PL"/>
              <a:t>4,4% trudno powiedzieć</a:t>
            </a:r>
          </a:p>
          <a:p>
            <a:pPr eaLnBrk="1" hangingPunct="1"/>
            <a:endParaRPr lang="pl-PL"/>
          </a:p>
          <a:p>
            <a:pPr eaLnBrk="1" hangingPunct="1">
              <a:buFont typeface="Arial" charset="0"/>
              <a:buNone/>
            </a:pPr>
            <a:r>
              <a:rPr lang="pl-PL">
                <a:solidFill>
                  <a:srgbClr val="000000"/>
                </a:solidFill>
              </a:rPr>
              <a:t>Blisko 92 % respondentów uważa, że zajęcia zostały efektywnie wykorzystane.</a:t>
            </a:r>
            <a:endParaRPr lang="pl-PL">
              <a:cs typeface="Times New Roman" pitchFamily="18" charset="0"/>
            </a:endParaRPr>
          </a:p>
          <a:p>
            <a:pPr eaLnBrk="1" hangingPunct="1"/>
            <a:endParaRPr lang="pl-PL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 sz="4000" b="1">
                <a:solidFill>
                  <a:srgbClr val="FF0000"/>
                </a:solidFill>
              </a:rPr>
              <a:t>Metody weryfikacji efektów kształcenia </a:t>
            </a:r>
            <a:br>
              <a:rPr lang="pl-PL" sz="4000" b="1">
                <a:solidFill>
                  <a:srgbClr val="FF0000"/>
                </a:solidFill>
              </a:rPr>
            </a:br>
            <a:r>
              <a:rPr lang="pl-PL" sz="4000" b="1">
                <a:solidFill>
                  <a:srgbClr val="FF0000"/>
                </a:solidFill>
              </a:rPr>
              <a:t>podane w sylabusie były respektowane</a:t>
            </a:r>
            <a:r>
              <a:rPr lang="pl-PL" sz="4000"/>
              <a:t>	</a:t>
            </a:r>
          </a:p>
        </p:txBody>
      </p:sp>
      <p:pic>
        <p:nvPicPr>
          <p:cNvPr id="47106" name="Picture 6" descr="chart?cht=p3&amp;chs=450x280&amp;chtt=%7C%20%20%20%20%20%20%20%20%20%20%20%20%20%20%20%20%20%20%20%20%20%20%20%20%20%20%20%20%20%20%20%20%20%20%20%20Wyniki%20wszystkich%20pracownik%C3%B3w%20obj%C4%99tych%20ankiet%C4%85%20%20%20%20%20%20%20%20%20%20%20%20%20%20%20%20%20%20%20%20%20%20%20%20%20%20%20%20&amp;chdl=Nie%7CRaczej%20nie%7CRaczej%20tak%7CTak%7CTrudno%20powiedzie%C4%87&amp;chdlp=r&amp;chco=3399CC%2C80C65A%2CFF0000%2CFFCC33%2CBBCCED%2C3399CC%2C990066%2CFF9900&amp;chd=e%3A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20888" y="1538288"/>
            <a:ext cx="8150225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7" name="Text Box 7"/>
          <p:cNvSpPr txBox="1">
            <a:spLocks noChangeArrowheads="1"/>
          </p:cNvSpPr>
          <p:nvPr/>
        </p:nvSpPr>
        <p:spPr bwMode="auto">
          <a:xfrm>
            <a:off x="6529388" y="5241925"/>
            <a:ext cx="5302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900"/>
              <a:t>3 212</a:t>
            </a:r>
          </a:p>
        </p:txBody>
      </p:sp>
      <p:sp>
        <p:nvSpPr>
          <p:cNvPr id="47108" name="Text Box 8"/>
          <p:cNvSpPr txBox="1">
            <a:spLocks noChangeArrowheads="1"/>
          </p:cNvSpPr>
          <p:nvPr/>
        </p:nvSpPr>
        <p:spPr bwMode="auto">
          <a:xfrm>
            <a:off x="7223125" y="4868863"/>
            <a:ext cx="4254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900"/>
              <a:t>181</a:t>
            </a:r>
          </a:p>
        </p:txBody>
      </p:sp>
      <p:sp>
        <p:nvSpPr>
          <p:cNvPr id="47109" name="Text Box 9"/>
          <p:cNvSpPr txBox="1">
            <a:spLocks noChangeArrowheads="1"/>
          </p:cNvSpPr>
          <p:nvPr/>
        </p:nvSpPr>
        <p:spPr bwMode="auto">
          <a:xfrm>
            <a:off x="7751763" y="4778375"/>
            <a:ext cx="476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900"/>
              <a:t>36</a:t>
            </a:r>
          </a:p>
        </p:txBody>
      </p:sp>
      <p:sp>
        <p:nvSpPr>
          <p:cNvPr id="47110" name="Text Box 10"/>
          <p:cNvSpPr txBox="1">
            <a:spLocks noChangeArrowheads="1"/>
          </p:cNvSpPr>
          <p:nvPr/>
        </p:nvSpPr>
        <p:spPr bwMode="auto">
          <a:xfrm>
            <a:off x="7780338" y="4532313"/>
            <a:ext cx="57943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900"/>
              <a:t>50</a:t>
            </a:r>
          </a:p>
        </p:txBody>
      </p:sp>
      <p:sp>
        <p:nvSpPr>
          <p:cNvPr id="47111" name="Text Box 11"/>
          <p:cNvSpPr txBox="1">
            <a:spLocks noChangeArrowheads="1"/>
          </p:cNvSpPr>
          <p:nvPr/>
        </p:nvSpPr>
        <p:spPr bwMode="auto">
          <a:xfrm>
            <a:off x="7226300" y="4302125"/>
            <a:ext cx="5016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900"/>
              <a:t>129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 sz="4000">
                <a:solidFill>
                  <a:srgbClr val="FF0000"/>
                </a:solidFill>
              </a:rPr>
              <a:t>Respektowanie zasad zaliczenia </a:t>
            </a:r>
            <a:br>
              <a:rPr lang="pl-PL" sz="4000">
                <a:solidFill>
                  <a:srgbClr val="FF0000"/>
                </a:solidFill>
              </a:rPr>
            </a:br>
            <a:r>
              <a:rPr lang="pl-PL" sz="4000">
                <a:solidFill>
                  <a:srgbClr val="FF0000"/>
                </a:solidFill>
              </a:rPr>
              <a:t>wskazanych w sylabusie </a:t>
            </a:r>
          </a:p>
        </p:txBody>
      </p:sp>
      <p:sp>
        <p:nvSpPr>
          <p:cNvPr id="48130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/>
              <a:t>89,02% tak</a:t>
            </a:r>
          </a:p>
          <a:p>
            <a:pPr eaLnBrk="1" hangingPunct="1"/>
            <a:r>
              <a:rPr lang="pl-PL"/>
              <a:t>5,02% raczej tak</a:t>
            </a:r>
          </a:p>
          <a:p>
            <a:pPr eaLnBrk="1" hangingPunct="1"/>
            <a:r>
              <a:rPr lang="pl-PL"/>
              <a:t>1,39% nie</a:t>
            </a:r>
          </a:p>
          <a:p>
            <a:pPr eaLnBrk="1" hangingPunct="1"/>
            <a:r>
              <a:rPr lang="pl-PL"/>
              <a:t>1% raczej nie</a:t>
            </a:r>
          </a:p>
          <a:p>
            <a:pPr eaLnBrk="1" hangingPunct="1"/>
            <a:r>
              <a:rPr lang="pl-PL"/>
              <a:t>3,57% trudno powiedzieć</a:t>
            </a:r>
          </a:p>
          <a:p>
            <a:pPr eaLnBrk="1" hangingPunct="1">
              <a:spcAft>
                <a:spcPts val="800"/>
              </a:spcAft>
              <a:buFont typeface="Arial" charset="0"/>
              <a:buNone/>
            </a:pPr>
            <a:endParaRPr lang="pl-PL"/>
          </a:p>
          <a:p>
            <a:pPr eaLnBrk="1" hangingPunct="1">
              <a:spcAft>
                <a:spcPts val="800"/>
              </a:spcAft>
              <a:buFont typeface="Arial" charset="0"/>
              <a:buNone/>
            </a:pPr>
            <a:r>
              <a:rPr lang="pl-PL">
                <a:solidFill>
                  <a:srgbClr val="000000"/>
                </a:solidFill>
                <a:cs typeface="Times New Roman" pitchFamily="18" charset="0"/>
              </a:rPr>
              <a:t>94% respondentów uznało, że nauczyciele akademiccy respektują zasady zaliczenia wskazane w sylabusie.</a:t>
            </a:r>
            <a:endParaRPr lang="pl-PL" sz="2400">
              <a:ea typeface="Calibri" pitchFamily="34" charset="0"/>
              <a:cs typeface="Times New Roman" pitchFamily="18" charset="0"/>
            </a:endParaRPr>
          </a:p>
          <a:p>
            <a:pPr eaLnBrk="1" hangingPunct="1"/>
            <a:endParaRPr lang="pl-PL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 b="1">
                <a:solidFill>
                  <a:srgbClr val="FF0000"/>
                </a:solidFill>
              </a:rPr>
              <a:t>Treści przedmiotu były przedstawione </a:t>
            </a:r>
            <a:br>
              <a:rPr lang="pl-PL" b="1">
                <a:solidFill>
                  <a:srgbClr val="FF0000"/>
                </a:solidFill>
              </a:rPr>
            </a:br>
            <a:r>
              <a:rPr lang="pl-PL" b="1">
                <a:solidFill>
                  <a:srgbClr val="FF0000"/>
                </a:solidFill>
              </a:rPr>
              <a:t>w zrozumiały sposób</a:t>
            </a:r>
            <a:r>
              <a:rPr lang="pl-PL"/>
              <a:t>	</a:t>
            </a:r>
          </a:p>
        </p:txBody>
      </p:sp>
      <p:pic>
        <p:nvPicPr>
          <p:cNvPr id="49154" name="Picture 6" descr="chart?cht=p3&amp;chs=450x280&amp;chtt=%7C%20%20%20%20%20%20%20%20%20%20%20%20%20%20%20%20%20%20%20%20%20%20%20%20%20%20%20%20%20%20%20%20%20%20%20%20Wyniki%20wszystkich%20pracownik%C3%B3w%20obj%C4%99tych%20ankiet%C4%85%20%20%20%20%20%20%20%20%20%20%20%20%20%20%20%20%20%20%20%20%20%20%20%20%20%20%20%20&amp;chdl=Nie%7CRaczej%20nie%7CRaczej%20tak%7CTak%7CTrudno%20powiedzie%C4%87&amp;chdlp=r&amp;chco=3399CC%2C80C65A%2CFF0000%2CFFCC33%2CBBCCED%2C3399CC%2C990066%2CFF9900&amp;chd=e%3ABYBXF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16163" y="1714500"/>
            <a:ext cx="8266112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5" name="Text Box 7"/>
          <p:cNvSpPr txBox="1">
            <a:spLocks noChangeArrowheads="1"/>
          </p:cNvSpPr>
          <p:nvPr/>
        </p:nvSpPr>
        <p:spPr bwMode="auto">
          <a:xfrm>
            <a:off x="8035925" y="4748213"/>
            <a:ext cx="5810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900"/>
              <a:t>66</a:t>
            </a:r>
          </a:p>
        </p:txBody>
      </p:sp>
      <p:sp>
        <p:nvSpPr>
          <p:cNvPr id="49156" name="Text Box 8"/>
          <p:cNvSpPr txBox="1">
            <a:spLocks noChangeArrowheads="1"/>
          </p:cNvSpPr>
          <p:nvPr/>
        </p:nvSpPr>
        <p:spPr bwMode="auto">
          <a:xfrm>
            <a:off x="8126413" y="5046663"/>
            <a:ext cx="5683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900"/>
              <a:t>65</a:t>
            </a:r>
          </a:p>
        </p:txBody>
      </p:sp>
      <p:sp>
        <p:nvSpPr>
          <p:cNvPr id="49157" name="Text Box 9"/>
          <p:cNvSpPr txBox="1">
            <a:spLocks noChangeArrowheads="1"/>
          </p:cNvSpPr>
          <p:nvPr/>
        </p:nvSpPr>
        <p:spPr bwMode="auto">
          <a:xfrm>
            <a:off x="7097713" y="5151438"/>
            <a:ext cx="7207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900"/>
              <a:t>282</a:t>
            </a:r>
          </a:p>
        </p:txBody>
      </p:sp>
      <p:sp>
        <p:nvSpPr>
          <p:cNvPr id="49158" name="Text Box 10"/>
          <p:cNvSpPr txBox="1">
            <a:spLocks noChangeArrowheads="1"/>
          </p:cNvSpPr>
          <p:nvPr/>
        </p:nvSpPr>
        <p:spPr bwMode="auto">
          <a:xfrm>
            <a:off x="6232525" y="5562600"/>
            <a:ext cx="9271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900"/>
              <a:t>3050</a:t>
            </a:r>
          </a:p>
        </p:txBody>
      </p:sp>
      <p:sp>
        <p:nvSpPr>
          <p:cNvPr id="49159" name="Text Box 11"/>
          <p:cNvSpPr txBox="1">
            <a:spLocks noChangeArrowheads="1"/>
          </p:cNvSpPr>
          <p:nvPr/>
        </p:nvSpPr>
        <p:spPr bwMode="auto">
          <a:xfrm>
            <a:off x="7573963" y="4506913"/>
            <a:ext cx="63023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900"/>
              <a:t>128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>
                <a:solidFill>
                  <a:srgbClr val="FF0000"/>
                </a:solidFill>
              </a:rPr>
              <a:t>Zrozumiały sposób prezentacji treści </a:t>
            </a:r>
          </a:p>
        </p:txBody>
      </p:sp>
      <p:sp>
        <p:nvSpPr>
          <p:cNvPr id="50178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/>
              <a:t>84,93% tak</a:t>
            </a:r>
          </a:p>
          <a:p>
            <a:pPr eaLnBrk="1" hangingPunct="1"/>
            <a:r>
              <a:rPr lang="pl-PL"/>
              <a:t>7,85% raczej tak</a:t>
            </a:r>
          </a:p>
          <a:p>
            <a:pPr eaLnBrk="1" hangingPunct="1"/>
            <a:r>
              <a:rPr lang="pl-PL"/>
              <a:t>1,84% nie</a:t>
            </a:r>
          </a:p>
          <a:p>
            <a:pPr eaLnBrk="1" hangingPunct="1"/>
            <a:r>
              <a:rPr lang="pl-PL"/>
              <a:t>1,81% raczej nie</a:t>
            </a:r>
          </a:p>
          <a:p>
            <a:pPr eaLnBrk="1" hangingPunct="1"/>
            <a:r>
              <a:rPr lang="pl-PL"/>
              <a:t>3,56% trudno powiedzieć</a:t>
            </a:r>
          </a:p>
          <a:p>
            <a:pPr eaLnBrk="1" hangingPunct="1"/>
            <a:endParaRPr lang="pl-PL"/>
          </a:p>
          <a:p>
            <a:pPr eaLnBrk="1" hangingPunct="1">
              <a:spcAft>
                <a:spcPts val="800"/>
              </a:spcAft>
              <a:buFont typeface="Arial" charset="0"/>
              <a:buNone/>
            </a:pPr>
            <a:r>
              <a:rPr lang="pl-PL">
                <a:solidFill>
                  <a:srgbClr val="000000"/>
                </a:solidFill>
                <a:cs typeface="Times New Roman" pitchFamily="18" charset="0"/>
              </a:rPr>
              <a:t>Blisko 93% respondentów uważa, że nauczyciele akademiccy przekazują wiedzę w sposób zrozumiały. 3,65% jest zadania, że nie lub raczej nie.</a:t>
            </a:r>
            <a:endParaRPr lang="pl-PL" sz="2400">
              <a:ea typeface="Calibri" pitchFamily="34" charset="0"/>
              <a:cs typeface="Times New Roman" pitchFamily="18" charset="0"/>
            </a:endParaRPr>
          </a:p>
          <a:p>
            <a:pPr eaLnBrk="1" hangingPunct="1"/>
            <a:endParaRPr lang="pl-PL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4000" b="1" dirty="0">
                <a:solidFill>
                  <a:srgbClr val="FF0000"/>
                </a:solidFill>
              </a:rPr>
              <a:t>Sposób realizacji zajęć motywował mnie </a:t>
            </a:r>
            <a:br>
              <a:rPr lang="pl-PL" sz="4000" b="1" dirty="0">
                <a:solidFill>
                  <a:srgbClr val="FF0000"/>
                </a:solidFill>
              </a:rPr>
            </a:br>
            <a:r>
              <a:rPr lang="pl-PL" sz="4000" b="1" dirty="0">
                <a:solidFill>
                  <a:srgbClr val="FF0000"/>
                </a:solidFill>
              </a:rPr>
              <a:t>do pogłębiania i systematyzowania </a:t>
            </a:r>
            <a:br>
              <a:rPr lang="pl-PL" sz="4000" b="1" dirty="0">
                <a:solidFill>
                  <a:srgbClr val="FF0000"/>
                </a:solidFill>
              </a:rPr>
            </a:br>
            <a:r>
              <a:rPr lang="pl-PL" sz="4000" b="1" dirty="0">
                <a:solidFill>
                  <a:srgbClr val="FF0000"/>
                </a:solidFill>
              </a:rPr>
              <a:t>własnej wiedzy, umiejętności i kompetencji</a:t>
            </a:r>
            <a:r>
              <a:rPr lang="pl-PL" sz="2600" dirty="0"/>
              <a:t>	</a:t>
            </a:r>
          </a:p>
        </p:txBody>
      </p:sp>
      <p:pic>
        <p:nvPicPr>
          <p:cNvPr id="51202" name="Picture 6" descr="chart?cht=p3&amp;chs=450x280&amp;chtt=%7C%20%20%20%20%20%20%20%20%20%20%20%20%20%20%20%20%20%20%20%20%20%20%20%20%20%20%20%20%20%20%20%20%20%20%20%20Wyniki%20wszystkich%20pracownik%C3%B3w%20obj%C4%99tych%20ankiet%C4%85%20%20%20%20%20%20%20%20%20%20%20%20%20%20%20%20%20%20%20%20%20%20%20%20%20%20%20%20&amp;chdl=Nie%7CRaczej%20nie%7CRaczej%20tak%7CTak%7CTrudno%20powiedzie%C4%87&amp;chdlp=r&amp;chco=3399CC%2C80C65A%2CFF0000%2CFFCC33%2CBBCCED%2C3399CC%2C990066%2CFF9900&amp;chd=e%3AD6DBFv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3275" y="2000250"/>
            <a:ext cx="7415213" cy="461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3" name="Text Box 7"/>
          <p:cNvSpPr txBox="1">
            <a:spLocks noChangeArrowheads="1"/>
          </p:cNvSpPr>
          <p:nvPr/>
        </p:nvSpPr>
        <p:spPr bwMode="auto">
          <a:xfrm>
            <a:off x="6864350" y="4751388"/>
            <a:ext cx="6699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900"/>
              <a:t>172</a:t>
            </a:r>
          </a:p>
        </p:txBody>
      </p:sp>
      <p:sp>
        <p:nvSpPr>
          <p:cNvPr id="51204" name="Text Box 8"/>
          <p:cNvSpPr txBox="1">
            <a:spLocks noChangeArrowheads="1"/>
          </p:cNvSpPr>
          <p:nvPr/>
        </p:nvSpPr>
        <p:spPr bwMode="auto">
          <a:xfrm>
            <a:off x="9825038" y="2330450"/>
            <a:ext cx="596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l-PL"/>
          </a:p>
        </p:txBody>
      </p:sp>
      <p:sp>
        <p:nvSpPr>
          <p:cNvPr id="51205" name="Text Box 9"/>
          <p:cNvSpPr txBox="1">
            <a:spLocks noChangeArrowheads="1"/>
          </p:cNvSpPr>
          <p:nvPr/>
        </p:nvSpPr>
        <p:spPr bwMode="auto">
          <a:xfrm>
            <a:off x="6748463" y="5099050"/>
            <a:ext cx="7334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900"/>
              <a:t>133</a:t>
            </a:r>
          </a:p>
        </p:txBody>
      </p:sp>
      <p:sp>
        <p:nvSpPr>
          <p:cNvPr id="51206" name="Text Box 10"/>
          <p:cNvSpPr txBox="1">
            <a:spLocks noChangeArrowheads="1"/>
          </p:cNvSpPr>
          <p:nvPr/>
        </p:nvSpPr>
        <p:spPr bwMode="auto">
          <a:xfrm>
            <a:off x="6194425" y="5319713"/>
            <a:ext cx="59213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900"/>
              <a:t>252</a:t>
            </a:r>
          </a:p>
        </p:txBody>
      </p:sp>
      <p:sp>
        <p:nvSpPr>
          <p:cNvPr id="51207" name="Text Box 11"/>
          <p:cNvSpPr txBox="1">
            <a:spLocks noChangeArrowheads="1"/>
          </p:cNvSpPr>
          <p:nvPr/>
        </p:nvSpPr>
        <p:spPr bwMode="auto">
          <a:xfrm>
            <a:off x="5305425" y="5678488"/>
            <a:ext cx="7096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900"/>
              <a:t>2810</a:t>
            </a:r>
          </a:p>
        </p:txBody>
      </p:sp>
      <p:sp>
        <p:nvSpPr>
          <p:cNvPr id="51208" name="Text Box 12"/>
          <p:cNvSpPr txBox="1">
            <a:spLocks noChangeArrowheads="1"/>
          </p:cNvSpPr>
          <p:nvPr/>
        </p:nvSpPr>
        <p:spPr bwMode="auto">
          <a:xfrm>
            <a:off x="6773863" y="4456113"/>
            <a:ext cx="7588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900"/>
              <a:t>231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 sz="4000">
                <a:solidFill>
                  <a:srgbClr val="FF0000"/>
                </a:solidFill>
              </a:rPr>
              <a:t>Umiejętność motywowania do pogłębiania wiedzy</a:t>
            </a:r>
          </a:p>
        </p:txBody>
      </p:sp>
      <p:sp>
        <p:nvSpPr>
          <p:cNvPr id="52226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549400"/>
            <a:ext cx="10515600" cy="46275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l-PL"/>
              <a:t>78,1% tak</a:t>
            </a:r>
          </a:p>
          <a:p>
            <a:pPr eaLnBrk="1" hangingPunct="1">
              <a:lnSpc>
                <a:spcPct val="80000"/>
              </a:lnSpc>
            </a:pPr>
            <a:r>
              <a:rPr lang="pl-PL"/>
              <a:t>7% raczej tak</a:t>
            </a:r>
          </a:p>
          <a:p>
            <a:pPr eaLnBrk="1" hangingPunct="1">
              <a:lnSpc>
                <a:spcPct val="80000"/>
              </a:lnSpc>
            </a:pPr>
            <a:r>
              <a:rPr lang="pl-PL"/>
              <a:t>4,78% nie</a:t>
            </a:r>
          </a:p>
          <a:p>
            <a:pPr eaLnBrk="1" hangingPunct="1">
              <a:lnSpc>
                <a:spcPct val="80000"/>
              </a:lnSpc>
            </a:pPr>
            <a:r>
              <a:rPr lang="pl-PL"/>
              <a:t>3,7% raczej nie</a:t>
            </a:r>
          </a:p>
          <a:p>
            <a:pPr eaLnBrk="1" hangingPunct="1">
              <a:lnSpc>
                <a:spcPct val="80000"/>
              </a:lnSpc>
            </a:pPr>
            <a:r>
              <a:rPr lang="pl-PL"/>
              <a:t>6,42% trudno powiedzieć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pl-PL"/>
          </a:p>
          <a:p>
            <a:pPr eaLnBrk="1" hangingPunct="1">
              <a:lnSpc>
                <a:spcPct val="80000"/>
              </a:lnSpc>
              <a:spcAft>
                <a:spcPts val="800"/>
              </a:spcAft>
              <a:buFont typeface="Arial" charset="0"/>
              <a:buNone/>
            </a:pPr>
            <a:r>
              <a:rPr lang="pl-PL">
                <a:solidFill>
                  <a:srgbClr val="000000"/>
                </a:solidFill>
                <a:cs typeface="Times New Roman" pitchFamily="18" charset="0"/>
              </a:rPr>
              <a:t>85% ankietowanych uważa, że wykładowcy posiadają umiejętności do motywowania studenta do pogłębiania wiedzy. 8,48% sądzi, że zajęcia nie lub raczej nie skłoniły ich do poszerzania wiedzy, o treści, które nie wynikają wprost z sylabusa.</a:t>
            </a:r>
            <a:endParaRPr lang="pl-PL" sz="2400">
              <a:ea typeface="Calibri" pitchFamily="34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pl-P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 b="1">
                <a:solidFill>
                  <a:srgbClr val="FF0000"/>
                </a:solidFill>
              </a:rPr>
              <a:t>Dane dotyczące badania </a:t>
            </a:r>
          </a:p>
        </p:txBody>
      </p:sp>
      <p:sp>
        <p:nvSpPr>
          <p:cNvPr id="16386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536700"/>
            <a:ext cx="10515600" cy="4640263"/>
          </a:xfrm>
        </p:spPr>
        <p:txBody>
          <a:bodyPr/>
          <a:lstStyle/>
          <a:p>
            <a:pPr eaLnBrk="1" hangingPunct="1"/>
            <a:r>
              <a:rPr lang="pl-PL"/>
              <a:t>Liczba studentów uprawnionych do wypełnienia przynajmniej 1 ankiety  6 044</a:t>
            </a:r>
          </a:p>
          <a:p>
            <a:pPr eaLnBrk="1" hangingPunct="1"/>
            <a:r>
              <a:rPr lang="pl-PL"/>
              <a:t>Liczba studentów, którzy wypełnili co najmniej 1 ankietę  1120 (18,5% uprawnionych)</a:t>
            </a:r>
          </a:p>
          <a:p>
            <a:pPr eaLnBrk="1" hangingPunct="1"/>
            <a:r>
              <a:rPr lang="pl-PL"/>
              <a:t>Liczba dostępnych ankiet  55299</a:t>
            </a:r>
          </a:p>
          <a:p>
            <a:pPr eaLnBrk="1" hangingPunct="1"/>
            <a:r>
              <a:rPr lang="pl-PL"/>
              <a:t>Liczba wypełnionych ankiet  5338 (9,7% wszystkich ankiet)</a:t>
            </a:r>
          </a:p>
          <a:p>
            <a:pPr eaLnBrk="1" hangingPunct="1"/>
            <a:r>
              <a:rPr lang="pl-PL"/>
              <a:t>Liczba NA prowadzących ocenione zajęcia  176</a:t>
            </a:r>
          </a:p>
          <a:p>
            <a:pPr eaLnBrk="1" hangingPunct="1"/>
            <a:r>
              <a:rPr lang="pl-PL"/>
              <a:t>Liczba ocenionych zajęć 767</a:t>
            </a:r>
          </a:p>
          <a:p>
            <a:pPr eaLnBrk="1" hangingPunct="1"/>
            <a:r>
              <a:rPr lang="pl-PL"/>
              <a:t>Liczba komentarzy 801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 b="1">
                <a:solidFill>
                  <a:srgbClr val="FF0000"/>
                </a:solidFill>
              </a:rPr>
              <a:t>Nauczyciel przedmiotu odnosił się do mnie </a:t>
            </a:r>
            <a:br>
              <a:rPr lang="pl-PL" b="1">
                <a:solidFill>
                  <a:srgbClr val="FF0000"/>
                </a:solidFill>
              </a:rPr>
            </a:br>
            <a:r>
              <a:rPr lang="pl-PL" b="1">
                <a:solidFill>
                  <a:srgbClr val="FF0000"/>
                </a:solidFill>
              </a:rPr>
              <a:t>z szacunkiem</a:t>
            </a:r>
          </a:p>
        </p:txBody>
      </p:sp>
      <p:pic>
        <p:nvPicPr>
          <p:cNvPr id="53250" name="Picture 6" descr="chart?cht=p3&amp;chs=450x280&amp;chtt=%7C%20%20%20%20%20%20%20%20%20%20%20%20%20%20%20%20%20%20%20%20%20%20%20%20%20%20%20%20%20%20%20%20%20%20%20%20Wyniki%20wszystkich%20pracownik%C3%B3w%20obj%C4%99tych%20ankiet%C4%85%20%20%20%20%20%20%20%20%20%20%20%20%20%20%20%20%20%20%20%20%20%20%20%20%20%20%20%20&amp;chdl=Nie%7CTak%7CTrudno%20powiedzie%C4%87&amp;chdlp=r&amp;chco=3399CC%2C80C65A%2CFF0000%2CFFCC33%2CBBCCED%2C3399CC%2C990066%2CFF9900&amp;chd=e%3A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38375" y="1876425"/>
            <a:ext cx="7519988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51" name="Text Box 7"/>
          <p:cNvSpPr txBox="1">
            <a:spLocks noChangeArrowheads="1"/>
          </p:cNvSpPr>
          <p:nvPr/>
        </p:nvSpPr>
        <p:spPr bwMode="auto">
          <a:xfrm>
            <a:off x="7508875" y="4624388"/>
            <a:ext cx="7477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900"/>
              <a:t>33</a:t>
            </a:r>
          </a:p>
        </p:txBody>
      </p:sp>
      <p:sp>
        <p:nvSpPr>
          <p:cNvPr id="53252" name="Text Box 8"/>
          <p:cNvSpPr txBox="1">
            <a:spLocks noChangeArrowheads="1"/>
          </p:cNvSpPr>
          <p:nvPr/>
        </p:nvSpPr>
        <p:spPr bwMode="auto">
          <a:xfrm>
            <a:off x="6735763" y="4816475"/>
            <a:ext cx="9286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900"/>
              <a:t>3 391</a:t>
            </a:r>
          </a:p>
        </p:txBody>
      </p:sp>
      <p:sp>
        <p:nvSpPr>
          <p:cNvPr id="53253" name="Text Box 9"/>
          <p:cNvSpPr txBox="1">
            <a:spLocks noChangeArrowheads="1"/>
          </p:cNvSpPr>
          <p:nvPr/>
        </p:nvSpPr>
        <p:spPr bwMode="auto">
          <a:xfrm>
            <a:off x="7056438" y="4416425"/>
            <a:ext cx="7207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900"/>
              <a:t>145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>
                <a:solidFill>
                  <a:srgbClr val="FF0000"/>
                </a:solidFill>
              </a:rPr>
              <a:t>Szacunek do studenta</a:t>
            </a:r>
          </a:p>
        </p:txBody>
      </p:sp>
      <p:sp>
        <p:nvSpPr>
          <p:cNvPr id="54274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/>
              <a:t>95,01% tak</a:t>
            </a:r>
          </a:p>
          <a:p>
            <a:pPr eaLnBrk="1" hangingPunct="1"/>
            <a:r>
              <a:rPr lang="pl-PL"/>
              <a:t>0,92% nie</a:t>
            </a:r>
          </a:p>
          <a:p>
            <a:pPr eaLnBrk="1" hangingPunct="1"/>
            <a:r>
              <a:rPr lang="pl-PL"/>
              <a:t>4,06% trudno powiedzieć</a:t>
            </a:r>
          </a:p>
          <a:p>
            <a:pPr eaLnBrk="1" hangingPunct="1"/>
            <a:endParaRPr lang="pl-PL"/>
          </a:p>
          <a:p>
            <a:pPr eaLnBrk="1" hangingPunct="1">
              <a:buFont typeface="Arial" charset="0"/>
              <a:buNone/>
            </a:pPr>
            <a:r>
              <a:rPr lang="pl-PL">
                <a:solidFill>
                  <a:srgbClr val="000000"/>
                </a:solidFill>
              </a:rPr>
              <a:t>Nauczyciele akademiccy odnoszą się do studentów z szacunkiem. Niecały 1% studentów uważa, że nie.</a:t>
            </a:r>
            <a:endParaRPr lang="pl-PL">
              <a:cs typeface="Times New Roman" pitchFamily="18" charset="0"/>
            </a:endParaRPr>
          </a:p>
          <a:p>
            <a:pPr eaLnBrk="1" hangingPunct="1">
              <a:spcAft>
                <a:spcPts val="800"/>
              </a:spcAft>
              <a:buFont typeface="Arial" charset="0"/>
              <a:buNone/>
            </a:pPr>
            <a:r>
              <a:rPr lang="pl-PL">
                <a:ea typeface="Calibri" pitchFamily="34" charset="0"/>
                <a:cs typeface="Times New Roman" pitchFamily="18" charset="0"/>
              </a:rPr>
              <a:t> </a:t>
            </a:r>
            <a:endParaRPr lang="pl-PL" sz="2400">
              <a:ea typeface="Calibri" pitchFamily="34" charset="0"/>
              <a:cs typeface="Times New Roman" pitchFamily="18" charset="0"/>
            </a:endParaRPr>
          </a:p>
          <a:p>
            <a:pPr eaLnBrk="1" hangingPunct="1"/>
            <a:endParaRPr lang="pl-PL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19250"/>
          </a:xfrm>
        </p:spPr>
        <p:txBody>
          <a:bodyPr/>
          <a:lstStyle/>
          <a:p>
            <a:pPr algn="ctr" eaLnBrk="1" hangingPunct="1"/>
            <a:r>
              <a:rPr lang="pl-PL" sz="3600" b="1">
                <a:solidFill>
                  <a:srgbClr val="FF0000"/>
                </a:solidFill>
              </a:rPr>
              <a:t>Mogłam/mogłem liczyć na dodatkowe merytoryczne wsparcie prowadzącej/prowadzącego w trakcie zajęć dydaktycznych lub w formie konsultacji</a:t>
            </a:r>
          </a:p>
        </p:txBody>
      </p:sp>
      <p:pic>
        <p:nvPicPr>
          <p:cNvPr id="55298" name="Picture 7" descr="chart?cht=p3&amp;chs=450x280&amp;chtt=%7C%20%20%20%20%20%20%20%20%20%20%20%20%20%20%20%20%20%20%20%20%20%20%20%20%20%20%20%20%20%20%20%20%20%20%20%20Wyniki%20wszystkich%20pracownik%C3%B3w%20obj%C4%99tych%20ankiet%C4%85%20%20%20%20%20%20%20%20%20%20%20%20%20%20%20%20%20%20%20%20%20%20%20%20%20%20%20%20&amp;chdl=Nie%7CNie%20by%C5%82o%20takiej%20potrzeby%7CTak&amp;chdlp=r&amp;chco=3399CC%2C80C65A%2CFF0000%2CFFCC33%2CBBCCED%2C3399CC%2C990066%2CFF9900&amp;chd=e%3ACBa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09888" y="1979613"/>
            <a:ext cx="7558087" cy="470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299" name="Text Box 8"/>
          <p:cNvSpPr txBox="1">
            <a:spLocks noChangeArrowheads="1"/>
          </p:cNvSpPr>
          <p:nvPr/>
        </p:nvSpPr>
        <p:spPr bwMode="auto">
          <a:xfrm>
            <a:off x="7869238" y="4778375"/>
            <a:ext cx="6191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900"/>
              <a:t>79</a:t>
            </a:r>
          </a:p>
        </p:txBody>
      </p:sp>
      <p:sp>
        <p:nvSpPr>
          <p:cNvPr id="55300" name="Text Box 9"/>
          <p:cNvSpPr txBox="1">
            <a:spLocks noChangeArrowheads="1"/>
          </p:cNvSpPr>
          <p:nvPr/>
        </p:nvSpPr>
        <p:spPr bwMode="auto">
          <a:xfrm>
            <a:off x="7251700" y="4481513"/>
            <a:ext cx="91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900"/>
              <a:t>2490</a:t>
            </a:r>
          </a:p>
        </p:txBody>
      </p:sp>
      <p:sp>
        <p:nvSpPr>
          <p:cNvPr id="55301" name="Text Box 10"/>
          <p:cNvSpPr txBox="1">
            <a:spLocks noChangeArrowheads="1"/>
          </p:cNvSpPr>
          <p:nvPr/>
        </p:nvSpPr>
        <p:spPr bwMode="auto">
          <a:xfrm>
            <a:off x="7265988" y="5049838"/>
            <a:ext cx="939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900"/>
              <a:t>1029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>
                <a:solidFill>
                  <a:srgbClr val="FF0000"/>
                </a:solidFill>
              </a:rPr>
              <a:t>Dodatkowe wsparcie dla studenta</a:t>
            </a:r>
          </a:p>
        </p:txBody>
      </p:sp>
      <p:sp>
        <p:nvSpPr>
          <p:cNvPr id="56322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/>
              <a:t>69,21% tak</a:t>
            </a:r>
          </a:p>
          <a:p>
            <a:pPr eaLnBrk="1" hangingPunct="1"/>
            <a:r>
              <a:rPr lang="pl-PL"/>
              <a:t>2,2% nie</a:t>
            </a:r>
          </a:p>
          <a:p>
            <a:pPr eaLnBrk="1" hangingPunct="1"/>
            <a:r>
              <a:rPr lang="pl-PL"/>
              <a:t>28,6% nie było takiej potrzeby</a:t>
            </a:r>
          </a:p>
          <a:p>
            <a:pPr eaLnBrk="1" hangingPunct="1"/>
            <a:endParaRPr lang="pl-PL"/>
          </a:p>
          <a:p>
            <a:pPr eaLnBrk="1" hangingPunct="1">
              <a:spcAft>
                <a:spcPts val="800"/>
              </a:spcAft>
              <a:buFont typeface="Arial" charset="0"/>
              <a:buNone/>
            </a:pPr>
            <a:r>
              <a:rPr lang="pl-PL">
                <a:solidFill>
                  <a:srgbClr val="000000"/>
                </a:solidFill>
                <a:cs typeface="Times New Roman" pitchFamily="18" charset="0"/>
              </a:rPr>
              <a:t>Nauczyciele akademiccy okazują dodatkowe wsparcie studentom (69,21%). Blisko 29% studentów uznało, że nie oczekuje takiej pomocy, bo nie ma takiej potrzeby.</a:t>
            </a:r>
            <a:endParaRPr lang="pl-PL">
              <a:ea typeface="Calibri" pitchFamily="34" charset="0"/>
              <a:cs typeface="Times New Roman" pitchFamily="18" charset="0"/>
            </a:endParaRPr>
          </a:p>
          <a:p>
            <a:pPr eaLnBrk="1" hangingPunct="1"/>
            <a:endParaRPr lang="pl-PL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 b="1">
                <a:solidFill>
                  <a:srgbClr val="FF0000"/>
                </a:solidFill>
              </a:rPr>
              <a:t>Nauczyciel realizował zajęcia zgodnie </a:t>
            </a:r>
            <a:br>
              <a:rPr lang="pl-PL" b="1">
                <a:solidFill>
                  <a:srgbClr val="FF0000"/>
                </a:solidFill>
              </a:rPr>
            </a:br>
            <a:r>
              <a:rPr lang="pl-PL" b="1">
                <a:solidFill>
                  <a:srgbClr val="FF0000"/>
                </a:solidFill>
              </a:rPr>
              <a:t>z rozkładem zajęć</a:t>
            </a:r>
          </a:p>
        </p:txBody>
      </p:sp>
      <p:pic>
        <p:nvPicPr>
          <p:cNvPr id="57346" name="Picture 6" descr="chart?cht=p3&amp;chs=450x280&amp;chtt=%7C%20%20%20%20%20%20%20%20%20%20%20%20%20%20%20%20%20%20%20%20%20%20%20%20%20%20%20%20%20%20%20%20%20%20%20%20Wyniki%20wszystkich%20pracownik%C3%B3w%20obj%C4%99tych%20ankiet%C4%85%20%20%20%20%20%20%20%20%20%20%20%20%20%20%20%20%20%20%20%20%20%20%20%20%20%20%20%20&amp;chdl=Nie%7CTak%7CTrudno%20powiedzie%C4%87&amp;chdlp=r&amp;chco=3399CC%2C80C65A%2CFF0000%2CFFCC33%2CBBCCED%2C3399CC%2C990066%2CFF9900&amp;chd=e%3AB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32038" y="1743075"/>
            <a:ext cx="7723187" cy="480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47" name="Text Box 7"/>
          <p:cNvSpPr txBox="1">
            <a:spLocks noChangeArrowheads="1"/>
          </p:cNvSpPr>
          <p:nvPr/>
        </p:nvSpPr>
        <p:spPr bwMode="auto">
          <a:xfrm>
            <a:off x="7791450" y="4557713"/>
            <a:ext cx="41116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900"/>
              <a:t>61</a:t>
            </a:r>
          </a:p>
        </p:txBody>
      </p:sp>
      <p:sp>
        <p:nvSpPr>
          <p:cNvPr id="57348" name="Text Box 9"/>
          <p:cNvSpPr txBox="1">
            <a:spLocks noChangeArrowheads="1"/>
          </p:cNvSpPr>
          <p:nvPr/>
        </p:nvSpPr>
        <p:spPr bwMode="auto">
          <a:xfrm>
            <a:off x="7186613" y="4791075"/>
            <a:ext cx="5143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900"/>
              <a:t>3 344</a:t>
            </a:r>
          </a:p>
        </p:txBody>
      </p:sp>
      <p:sp>
        <p:nvSpPr>
          <p:cNvPr id="57349" name="Text Box 10"/>
          <p:cNvSpPr txBox="1">
            <a:spLocks noChangeArrowheads="1"/>
          </p:cNvSpPr>
          <p:nvPr/>
        </p:nvSpPr>
        <p:spPr bwMode="auto">
          <a:xfrm>
            <a:off x="7327900" y="4356100"/>
            <a:ext cx="57943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900"/>
              <a:t>191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>
                <a:solidFill>
                  <a:srgbClr val="FF0000"/>
                </a:solidFill>
              </a:rPr>
              <a:t>Zgodność zajęć z rozkładem </a:t>
            </a:r>
          </a:p>
        </p:txBody>
      </p:sp>
      <p:sp>
        <p:nvSpPr>
          <p:cNvPr id="58370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/>
              <a:t>93% tak</a:t>
            </a:r>
          </a:p>
          <a:p>
            <a:pPr eaLnBrk="1" hangingPunct="1"/>
            <a:r>
              <a:rPr lang="pl-PL"/>
              <a:t>1,7% nie</a:t>
            </a:r>
          </a:p>
          <a:p>
            <a:pPr eaLnBrk="1" hangingPunct="1"/>
            <a:r>
              <a:rPr lang="pl-PL"/>
              <a:t>5,31% trudno powiedzieć</a:t>
            </a:r>
          </a:p>
          <a:p>
            <a:pPr eaLnBrk="1" hangingPunct="1"/>
            <a:endParaRPr lang="pl-PL"/>
          </a:p>
          <a:p>
            <a:pPr eaLnBrk="1" hangingPunct="1">
              <a:spcAft>
                <a:spcPts val="800"/>
              </a:spcAft>
              <a:buFont typeface="Arial" charset="0"/>
              <a:buNone/>
            </a:pPr>
            <a:r>
              <a:rPr lang="pl-PL">
                <a:solidFill>
                  <a:srgbClr val="000000"/>
                </a:solidFill>
                <a:cs typeface="Times New Roman" pitchFamily="18" charset="0"/>
              </a:rPr>
              <a:t>93% zajęć odbyła się zgodnie z rozkładem zajęć. 5,31% respondentów nie potrafiło zająć stanowiska w tej sprawie.</a:t>
            </a:r>
            <a:endParaRPr lang="pl-PL">
              <a:ea typeface="Calibri" pitchFamily="34" charset="0"/>
              <a:cs typeface="Times New Roman" pitchFamily="18" charset="0"/>
            </a:endParaRPr>
          </a:p>
          <a:p>
            <a:pPr eaLnBrk="1" hangingPunct="1"/>
            <a:endParaRPr lang="pl-PL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 b="1">
                <a:solidFill>
                  <a:srgbClr val="FF0000"/>
                </a:solidFill>
              </a:rPr>
              <a:t>Nauczyciel prowadził zajęcia </a:t>
            </a:r>
            <a:br>
              <a:rPr lang="pl-PL" b="1">
                <a:solidFill>
                  <a:srgbClr val="FF0000"/>
                </a:solidFill>
              </a:rPr>
            </a:br>
            <a:r>
              <a:rPr lang="pl-PL" b="1">
                <a:solidFill>
                  <a:srgbClr val="FF0000"/>
                </a:solidFill>
              </a:rPr>
              <a:t>z zaangażowaniem</a:t>
            </a:r>
          </a:p>
        </p:txBody>
      </p:sp>
      <p:pic>
        <p:nvPicPr>
          <p:cNvPr id="59394" name="Picture 6" descr="chart?cht=p3&amp;chs=450x280&amp;chtt=%7C%20%20%20%20%20%20%20%20%20%20%20%20%20%20%20%20%20%20%20%20%20%20%20%20%20%20%20%20%20%20%20%20%20%20%20%20Wyniki%20wszystkich%20pracownik%C3%B3w%20obj%C4%99tych%20ankiet%C4%85%20%20%20%20%20%20%20%20%20%20%20%20%20%20%20%20%20%20%20%20%20%20%20%20%20%20%20%20&amp;chdl=Nie%7CRaczej%20nie%7CRaczej%20tak%7CTak%7CTrudno%20powiedzie%C4%87&amp;chdlp=r&amp;chco=3399CC%2C80C65A%2CFF0000%2CFFCC33%2CBBCCED%2C3399CC%2C990066%2CFF9900&amp;chd=e%3ABIBCF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57388" y="1622425"/>
            <a:ext cx="8137525" cy="506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395" name="Text Box 7"/>
          <p:cNvSpPr txBox="1">
            <a:spLocks noChangeArrowheads="1"/>
          </p:cNvSpPr>
          <p:nvPr/>
        </p:nvSpPr>
        <p:spPr bwMode="auto">
          <a:xfrm>
            <a:off x="7753350" y="4610100"/>
            <a:ext cx="32226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900"/>
              <a:t>55</a:t>
            </a:r>
          </a:p>
        </p:txBody>
      </p:sp>
      <p:sp>
        <p:nvSpPr>
          <p:cNvPr id="59396" name="Text Box 8"/>
          <p:cNvSpPr txBox="1">
            <a:spLocks noChangeArrowheads="1"/>
          </p:cNvSpPr>
          <p:nvPr/>
        </p:nvSpPr>
        <p:spPr bwMode="auto">
          <a:xfrm>
            <a:off x="7675563" y="4892675"/>
            <a:ext cx="55403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900"/>
              <a:t>50</a:t>
            </a:r>
          </a:p>
        </p:txBody>
      </p:sp>
      <p:sp>
        <p:nvSpPr>
          <p:cNvPr id="59397" name="Text Box 9"/>
          <p:cNvSpPr txBox="1">
            <a:spLocks noChangeArrowheads="1"/>
          </p:cNvSpPr>
          <p:nvPr/>
        </p:nvSpPr>
        <p:spPr bwMode="auto">
          <a:xfrm>
            <a:off x="7096125" y="4919663"/>
            <a:ext cx="61753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900"/>
              <a:t>271</a:t>
            </a:r>
          </a:p>
        </p:txBody>
      </p:sp>
      <p:sp>
        <p:nvSpPr>
          <p:cNvPr id="59398" name="Text Box 10"/>
          <p:cNvSpPr txBox="1">
            <a:spLocks noChangeArrowheads="1"/>
          </p:cNvSpPr>
          <p:nvPr/>
        </p:nvSpPr>
        <p:spPr bwMode="auto">
          <a:xfrm>
            <a:off x="6337300" y="5384800"/>
            <a:ext cx="60483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900"/>
              <a:t>3 097</a:t>
            </a:r>
          </a:p>
        </p:txBody>
      </p:sp>
      <p:sp>
        <p:nvSpPr>
          <p:cNvPr id="59399" name="Text Box 11"/>
          <p:cNvSpPr txBox="1">
            <a:spLocks noChangeArrowheads="1"/>
          </p:cNvSpPr>
          <p:nvPr/>
        </p:nvSpPr>
        <p:spPr bwMode="auto">
          <a:xfrm>
            <a:off x="7096125" y="4367213"/>
            <a:ext cx="6318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900"/>
              <a:t>166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>
                <a:solidFill>
                  <a:srgbClr val="FF0000"/>
                </a:solidFill>
              </a:rPr>
              <a:t>Zaangażowanie nauczyciela</a:t>
            </a:r>
          </a:p>
        </p:txBody>
      </p:sp>
      <p:sp>
        <p:nvSpPr>
          <p:cNvPr id="60418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/>
              <a:t>85,11% tak</a:t>
            </a:r>
          </a:p>
          <a:p>
            <a:pPr eaLnBrk="1" hangingPunct="1"/>
            <a:r>
              <a:rPr lang="pl-PL"/>
              <a:t>7,45% raczej tak</a:t>
            </a:r>
          </a:p>
          <a:p>
            <a:pPr eaLnBrk="1" hangingPunct="1"/>
            <a:r>
              <a:rPr lang="pl-PL"/>
              <a:t>1.51% nie</a:t>
            </a:r>
          </a:p>
          <a:p>
            <a:pPr eaLnBrk="1" hangingPunct="1"/>
            <a:r>
              <a:rPr lang="pl-PL"/>
              <a:t>1.37% raczej nie</a:t>
            </a:r>
          </a:p>
          <a:p>
            <a:pPr eaLnBrk="1" hangingPunct="1"/>
            <a:r>
              <a:rPr lang="pl-PL"/>
              <a:t>4,56% trudno powiedzieć</a:t>
            </a:r>
          </a:p>
          <a:p>
            <a:pPr eaLnBrk="1" hangingPunct="1"/>
            <a:endParaRPr lang="pl-PL"/>
          </a:p>
          <a:p>
            <a:pPr eaLnBrk="1" hangingPunct="1">
              <a:spcAft>
                <a:spcPts val="800"/>
              </a:spcAft>
              <a:buFont typeface="Arial" charset="0"/>
              <a:buNone/>
            </a:pPr>
            <a:r>
              <a:rPr lang="pl-PL">
                <a:solidFill>
                  <a:srgbClr val="000000"/>
                </a:solidFill>
                <a:cs typeface="Times New Roman" pitchFamily="18" charset="0"/>
              </a:rPr>
              <a:t>Ponad 92% respondentów uważa, że nauczyciel jest zaangażowany w proces dydaktyczny. Blisko 3% studentów stwierdziło, że nie lub raczej nie.</a:t>
            </a:r>
            <a:endParaRPr lang="pl-PL">
              <a:ea typeface="Calibri" pitchFamily="34" charset="0"/>
              <a:cs typeface="Times New Roman" pitchFamily="18" charset="0"/>
            </a:endParaRPr>
          </a:p>
          <a:p>
            <a:pPr eaLnBrk="1" hangingPunct="1"/>
            <a:endParaRPr lang="pl-PL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30200"/>
            <a:ext cx="10515600" cy="893763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b="1" dirty="0">
                <a:solidFill>
                  <a:srgbClr val="FF0000"/>
                </a:solidFill>
              </a:rPr>
              <a:t>Podsumowanie wyników badań</a:t>
            </a:r>
            <a:br>
              <a:rPr lang="pl-PL" b="1" dirty="0">
                <a:solidFill>
                  <a:srgbClr val="FF0000"/>
                </a:solidFill>
              </a:rPr>
            </a:br>
            <a:r>
              <a:rPr lang="pl-PL" b="1" dirty="0">
                <a:solidFill>
                  <a:srgbClr val="FF0000"/>
                </a:solidFill>
              </a:rPr>
              <a:t>semestr letni </a:t>
            </a:r>
          </a:p>
        </p:txBody>
      </p:sp>
      <p:sp>
        <p:nvSpPr>
          <p:cNvPr id="61442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223963"/>
            <a:ext cx="10515600" cy="4953000"/>
          </a:xfrm>
        </p:spPr>
        <p:txBody>
          <a:bodyPr/>
          <a:lstStyle/>
          <a:p>
            <a:pPr marL="342900" indent="-342900" eaLnBrk="1" hangingPunct="1">
              <a:lnSpc>
                <a:spcPct val="8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pl-PL" sz="2600">
                <a:ea typeface="Calibri" pitchFamily="34" charset="0"/>
                <a:cs typeface="Times New Roman" pitchFamily="18" charset="0"/>
              </a:rPr>
              <a:t>Należy stwierdzić, że wykładowcy akademiccy przestawiają sylabus na pierwszych zajęcia oraz treści przedstawione podczas zajęć są zgodne z jego treścią.</a:t>
            </a:r>
          </a:p>
          <a:p>
            <a:pPr marL="342900" indent="-342900" eaLnBrk="1" hangingPunct="1">
              <a:lnSpc>
                <a:spcPct val="8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pl-PL" sz="2600">
                <a:ea typeface="Calibri" pitchFamily="34" charset="0"/>
                <a:cs typeface="Times New Roman" pitchFamily="18" charset="0"/>
              </a:rPr>
              <a:t>Zdecydowana większość studentów uważa, że wiedza jest przekazywana w sposób zrozumiały. Dodatkowo potwierdza to fakt, że ponad 28% studentów uznało, że nie oczekuje dodatkowej pomocy, bo nie ma takiej potrzeby. Zaś prawie 70% studentów może liczyć na dodatkową pomoc czy wyjaśnienia w razie zaistnienia takiej potrzeby.</a:t>
            </a:r>
          </a:p>
          <a:p>
            <a:pPr marL="342900" indent="-342900" eaLnBrk="1" hangingPunct="1">
              <a:lnSpc>
                <a:spcPct val="8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pl-PL" sz="2600">
                <a:ea typeface="Calibri" pitchFamily="34" charset="0"/>
                <a:cs typeface="Times New Roman" pitchFamily="18" charset="0"/>
              </a:rPr>
              <a:t>Nauczyciele odnoszą się do studentów z szacunkiem. Odmiennego zdania jest jedynie 1% respondentów. </a:t>
            </a:r>
          </a:p>
          <a:p>
            <a:pPr marL="342900" indent="-342900" eaLnBrk="1" hangingPunct="1">
              <a:lnSpc>
                <a:spcPct val="8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pl-PL" sz="2600">
                <a:ea typeface="Calibri" pitchFamily="34" charset="0"/>
                <a:cs typeface="Times New Roman" pitchFamily="18" charset="0"/>
              </a:rPr>
              <a:t>93% zajęć dydaktycznych odbywa się zgodnie z planem.</a:t>
            </a:r>
          </a:p>
          <a:p>
            <a:pPr marL="342900" indent="-342900" eaLnBrk="1" hangingPunct="1">
              <a:lnSpc>
                <a:spcPct val="70000"/>
              </a:lnSpc>
              <a:tabLst>
                <a:tab pos="457200" algn="l"/>
              </a:tabLst>
            </a:pPr>
            <a:endParaRPr lang="pl-PL" sz="2000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3763"/>
          </a:xfrm>
        </p:spPr>
        <p:txBody>
          <a:bodyPr/>
          <a:lstStyle/>
          <a:p>
            <a:pPr algn="ctr" eaLnBrk="1" hangingPunct="1"/>
            <a:r>
              <a:rPr lang="pl-PL" sz="4000" b="1">
                <a:solidFill>
                  <a:srgbClr val="FF0000"/>
                </a:solidFill>
              </a:rPr>
              <a:t>Wnioski i rekomendacje </a:t>
            </a:r>
          </a:p>
        </p:txBody>
      </p:sp>
      <p:sp>
        <p:nvSpPr>
          <p:cNvPr id="62466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pl-PL"/>
              <a:t>Analiza ankiet oraz komentarzy studentów prowadzi do wniosku, iż ogólny poziom kształcenia na Wydziale Prawa i Administracji jest wysoki.</a:t>
            </a:r>
          </a:p>
          <a:p>
            <a:pPr algn="just" eaLnBrk="1" hangingPunct="1">
              <a:lnSpc>
                <a:spcPct val="80000"/>
              </a:lnSpc>
            </a:pPr>
            <a:r>
              <a:rPr lang="pl-PL"/>
              <a:t> Wyniki badania z roku akademickiego 2018/2019 nie odbiegają w zasadniczym stopniu od wyników badań z lat ubiegłych. </a:t>
            </a:r>
          </a:p>
          <a:p>
            <a:pPr algn="just" eaLnBrk="1" hangingPunct="1">
              <a:lnSpc>
                <a:spcPct val="80000"/>
              </a:lnSpc>
            </a:pPr>
            <a:r>
              <a:rPr lang="pl-PL"/>
              <a:t>Odpowiedzi twierdzące (tak, raczej tak) stanowiły ponad 90% uzyskanych odpowiedzi na niemal wszystkie pytania. Można więc stwierdzić, że zarówno w odniesieniu do relacji nauczyciel – student, postawy prowadzącego zajęcia, efektywności wykorzystania czasu czy metod weryfikacji – ocena jakości zajęć prowadzonych na Wydziale Prawa i Administracji jest bardzo wysoka. </a:t>
            </a:r>
          </a:p>
          <a:p>
            <a:pPr eaLnBrk="1" hangingPunct="1">
              <a:lnSpc>
                <a:spcPct val="80000"/>
              </a:lnSpc>
            </a:pPr>
            <a:endParaRPr lang="pl-P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 sz="2600" b="1">
                <a:solidFill>
                  <a:srgbClr val="FF0000"/>
                </a:solidFill>
              </a:rPr>
              <a:t> Na pierwszych zajęciach przedstawiony został sylabus przedmiotu </a:t>
            </a:r>
            <a:br>
              <a:rPr lang="pl-PL" sz="2600" b="1">
                <a:solidFill>
                  <a:srgbClr val="FF0000"/>
                </a:solidFill>
              </a:rPr>
            </a:br>
            <a:r>
              <a:rPr lang="pl-PL" sz="2600" b="1">
                <a:solidFill>
                  <a:srgbClr val="FF0000"/>
                </a:solidFill>
              </a:rPr>
              <a:t>(m. in. program przedmiotu, wykaz literatury i warunki zaliczenia)</a:t>
            </a:r>
            <a:r>
              <a:rPr lang="pl-PL"/>
              <a:t>	</a:t>
            </a:r>
          </a:p>
        </p:txBody>
      </p:sp>
      <p:pic>
        <p:nvPicPr>
          <p:cNvPr id="17410" name="Picture 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7500" y="2562225"/>
            <a:ext cx="10164763" cy="42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Rectangle 17"/>
          <p:cNvSpPr>
            <a:spLocks noChangeArrowheads="1"/>
          </p:cNvSpPr>
          <p:nvPr/>
        </p:nvSpPr>
        <p:spPr bwMode="auto">
          <a:xfrm>
            <a:off x="4581525" y="5676900"/>
            <a:ext cx="4635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000"/>
              <a:t>4974</a:t>
            </a:r>
          </a:p>
        </p:txBody>
      </p:sp>
      <p:sp>
        <p:nvSpPr>
          <p:cNvPr id="17412" name="Rectangle 18"/>
          <p:cNvSpPr>
            <a:spLocks noChangeArrowheads="1"/>
          </p:cNvSpPr>
          <p:nvPr/>
        </p:nvSpPr>
        <p:spPr bwMode="auto">
          <a:xfrm>
            <a:off x="4516438" y="3395663"/>
            <a:ext cx="3937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000"/>
              <a:t>125</a:t>
            </a:r>
          </a:p>
        </p:txBody>
      </p:sp>
      <p:sp>
        <p:nvSpPr>
          <p:cNvPr id="17413" name="Rectangle 19"/>
          <p:cNvSpPr>
            <a:spLocks noChangeArrowheads="1"/>
          </p:cNvSpPr>
          <p:nvPr/>
        </p:nvSpPr>
        <p:spPr bwMode="auto">
          <a:xfrm>
            <a:off x="3897313" y="3268663"/>
            <a:ext cx="3937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000"/>
              <a:t>197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2313"/>
          </a:xfrm>
        </p:spPr>
        <p:txBody>
          <a:bodyPr/>
          <a:lstStyle/>
          <a:p>
            <a:pPr algn="ctr" eaLnBrk="1" hangingPunct="1"/>
            <a:r>
              <a:rPr lang="pl-PL" sz="3600" b="1">
                <a:solidFill>
                  <a:srgbClr val="FF0000"/>
                </a:solidFill>
              </a:rPr>
              <a:t>Wnioski i rekomendacje</a:t>
            </a:r>
          </a:p>
        </p:txBody>
      </p:sp>
      <p:sp>
        <p:nvSpPr>
          <p:cNvPr id="63490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246188"/>
            <a:ext cx="10515600" cy="4930775"/>
          </a:xfrm>
        </p:spPr>
        <p:txBody>
          <a:bodyPr/>
          <a:lstStyle/>
          <a:p>
            <a:pPr algn="just" eaLnBrk="1" hangingPunct="1">
              <a:lnSpc>
                <a:spcPct val="70000"/>
              </a:lnSpc>
            </a:pPr>
            <a:r>
              <a:rPr lang="pl-PL" sz="2600">
                <a:solidFill>
                  <a:srgbClr val="000000"/>
                </a:solidFill>
              </a:rPr>
              <a:t>Najniższy, choć i tak oscylujący w okolicach 83-85% pozytywnych ocen, poziom satysfakcji dotyczy motywacji do samodzielnego pogłębiania wiedzy. Podobne wnioski płyną z ankiet odnoszących się do roku akademickiego 2017/2018.</a:t>
            </a:r>
          </a:p>
          <a:p>
            <a:pPr algn="just" eaLnBrk="1" hangingPunct="1">
              <a:lnSpc>
                <a:spcPct val="70000"/>
              </a:lnSpc>
            </a:pPr>
            <a:r>
              <a:rPr lang="pl-PL" sz="2600">
                <a:solidFill>
                  <a:srgbClr val="000000"/>
                </a:solidFill>
              </a:rPr>
              <a:t>11% (w semestrze zimowym) i 8% (w semestrze letnim) respondentów biorących udział w badaniu stwierdziło, że sposób realizacji zajęć nie motywował ich do pogłębiania i systematyzowania własnej wiedzy, umiejętności i kompetencji</a:t>
            </a:r>
            <a:r>
              <a:rPr lang="pl-PL" sz="2600">
                <a:solidFill>
                  <a:srgbClr val="40C864"/>
                </a:solidFill>
              </a:rPr>
              <a:t>. </a:t>
            </a:r>
          </a:p>
          <a:p>
            <a:pPr algn="just" eaLnBrk="1" hangingPunct="1">
              <a:lnSpc>
                <a:spcPct val="70000"/>
              </a:lnSpc>
            </a:pPr>
            <a:r>
              <a:rPr lang="pl-PL" sz="2600">
                <a:solidFill>
                  <a:srgbClr val="000000"/>
                </a:solidFill>
              </a:rPr>
              <a:t>Z zestawienia tych opinii z odpowiedziami na pytanie „Czy treści przedmiotu były przedstawione w zrozumiały sposób” (90% i 93% ocen pozytywnych) można wysnuć wniosek, iż część nauczycieli akademickich dobrze przekazuje treści objęte zakresem danego przedmiotu, umożliwiając przygotowanie do zaliczenia, jednak sposób prowadzenia zajęć nie zachęca i nie inspiruje studentów do pogłębiania wiedzy i większego zainteresowania określoną problematyką. </a:t>
            </a:r>
          </a:p>
          <a:p>
            <a:pPr algn="just" eaLnBrk="1" hangingPunct="1">
              <a:lnSpc>
                <a:spcPct val="70000"/>
              </a:lnSpc>
              <a:buFont typeface="Arial" charset="0"/>
              <a:buNone/>
            </a:pPr>
            <a:endParaRPr lang="pl-PL" sz="2600">
              <a:solidFill>
                <a:srgbClr val="40C864"/>
              </a:solidFill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4388"/>
          </a:xfrm>
        </p:spPr>
        <p:txBody>
          <a:bodyPr/>
          <a:lstStyle/>
          <a:p>
            <a:pPr algn="ctr" eaLnBrk="1" hangingPunct="1"/>
            <a:r>
              <a:rPr lang="pl-PL" sz="3600" b="1">
                <a:solidFill>
                  <a:srgbClr val="FF0000"/>
                </a:solidFill>
              </a:rPr>
              <a:t>Wnioski i rekomendacje </a:t>
            </a:r>
          </a:p>
        </p:txBody>
      </p:sp>
      <p:sp>
        <p:nvSpPr>
          <p:cNvPr id="64514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179513"/>
            <a:ext cx="10515600" cy="4997450"/>
          </a:xfrm>
        </p:spPr>
        <p:txBody>
          <a:bodyPr/>
          <a:lstStyle/>
          <a:p>
            <a:pPr algn="just" eaLnBrk="1" hangingPunct="1">
              <a:lnSpc>
                <a:spcPct val="100000"/>
              </a:lnSpc>
              <a:buFont typeface="Arial" charset="0"/>
              <a:buNone/>
            </a:pPr>
            <a:endParaRPr lang="pl-PL" sz="2600"/>
          </a:p>
          <a:p>
            <a:pPr algn="just" eaLnBrk="1" hangingPunct="1">
              <a:lnSpc>
                <a:spcPct val="100000"/>
              </a:lnSpc>
            </a:pPr>
            <a:r>
              <a:rPr lang="pl-PL" sz="2600"/>
              <a:t>Szczegółowe analizy pod kątem wyeliminowania stwierdzonych zastrzeżeń są przedmiotem dalszych prac Zespołu ds. Zapewnienia Jakości Kształcenia oraz Wydziałowej Komisji ds. Oceniania Pracowników. </a:t>
            </a:r>
          </a:p>
          <a:p>
            <a:pPr algn="just" eaLnBrk="1" hangingPunct="1">
              <a:lnSpc>
                <a:spcPct val="100000"/>
              </a:lnSpc>
            </a:pPr>
            <a:r>
              <a:rPr lang="pl-PL" sz="2600"/>
              <a:t>Kierownicy poszczególnych Katedr zostali zobowiązani do systematycznego prowadzenia hospitacji zajęć i na podstawie ich wyników – do działań zmierzających do podniesienia jakości prowadzonych zajęć. </a:t>
            </a:r>
          </a:p>
          <a:p>
            <a:pPr algn="just" eaLnBrk="1" hangingPunct="1">
              <a:lnSpc>
                <a:spcPct val="100000"/>
              </a:lnSpc>
            </a:pPr>
            <a:r>
              <a:rPr lang="pl-PL" sz="2600"/>
              <a:t>Wyciąganie ogólnych wniosków jest utrudnione ze względu na niewielki odsetek zwrotności ankiet (9,7% i 8% wypełnionych ankiet). Należy więc nadal promować badania ankietowe wśród studentów.</a:t>
            </a:r>
            <a:r>
              <a:rPr lang="pl-PL" sz="2600">
                <a:solidFill>
                  <a:srgbClr val="40C864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 b="1">
                <a:solidFill>
                  <a:srgbClr val="FF0000"/>
                </a:solidFill>
              </a:rPr>
              <a:t>Przedstawienie sylabusa</a:t>
            </a:r>
          </a:p>
        </p:txBody>
      </p:sp>
      <p:sp>
        <p:nvSpPr>
          <p:cNvPr id="18434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/>
              <a:t>93,9% odpowiedzi tak</a:t>
            </a:r>
          </a:p>
          <a:p>
            <a:pPr eaLnBrk="1" hangingPunct="1"/>
            <a:r>
              <a:rPr lang="pl-PL"/>
              <a:t>3,72% odpowiedzi nie</a:t>
            </a:r>
          </a:p>
          <a:p>
            <a:pPr eaLnBrk="1" hangingPunct="1"/>
            <a:r>
              <a:rPr lang="pl-PL"/>
              <a:t>2,36% nie uczestniczyłem w pierwszych zajęciach/oceniany prowadzący nie prowadził pierwszych zajęć</a:t>
            </a:r>
          </a:p>
          <a:p>
            <a:pPr eaLnBrk="1" hangingPunct="1"/>
            <a:endParaRPr lang="pl-PL"/>
          </a:p>
          <a:p>
            <a:pPr eaLnBrk="1" hangingPunct="1">
              <a:buFont typeface="Arial" charset="0"/>
              <a:buNone/>
            </a:pPr>
            <a:r>
              <a:rPr lang="pl-PL"/>
              <a:t>Blisko 94% wykładowców przestawia na pierwszych zajęciach sylabus. </a:t>
            </a:r>
          </a:p>
          <a:p>
            <a:pPr eaLnBrk="1" hangingPunct="1"/>
            <a:endParaRPr lang="pl-P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 b="1">
                <a:solidFill>
                  <a:srgbClr val="FF0000"/>
                </a:solidFill>
              </a:rPr>
              <a:t>Treści zajęć były zgodne z sylabusem	</a:t>
            </a:r>
          </a:p>
        </p:txBody>
      </p:sp>
      <p:pic>
        <p:nvPicPr>
          <p:cNvPr id="19458" name="Picture 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16100" y="1268413"/>
            <a:ext cx="8240713" cy="512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Rectangle 15"/>
          <p:cNvSpPr>
            <a:spLocks noChangeArrowheads="1"/>
          </p:cNvSpPr>
          <p:nvPr/>
        </p:nvSpPr>
        <p:spPr bwMode="auto">
          <a:xfrm>
            <a:off x="7078663" y="4052888"/>
            <a:ext cx="3937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000"/>
              <a:t>257</a:t>
            </a:r>
          </a:p>
        </p:txBody>
      </p:sp>
      <p:sp>
        <p:nvSpPr>
          <p:cNvPr id="19460" name="Rectangle 17"/>
          <p:cNvSpPr>
            <a:spLocks noChangeArrowheads="1"/>
          </p:cNvSpPr>
          <p:nvPr/>
        </p:nvSpPr>
        <p:spPr bwMode="auto">
          <a:xfrm>
            <a:off x="7212013" y="4324350"/>
            <a:ext cx="3746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900"/>
              <a:t>121</a:t>
            </a:r>
          </a:p>
        </p:txBody>
      </p:sp>
      <p:sp>
        <p:nvSpPr>
          <p:cNvPr id="19461" name="Rectangle 18"/>
          <p:cNvSpPr>
            <a:spLocks noChangeArrowheads="1"/>
          </p:cNvSpPr>
          <p:nvPr/>
        </p:nvSpPr>
        <p:spPr bwMode="auto">
          <a:xfrm>
            <a:off x="5626100" y="5108575"/>
            <a:ext cx="520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200"/>
              <a:t>4462</a:t>
            </a:r>
          </a:p>
        </p:txBody>
      </p:sp>
      <p:sp>
        <p:nvSpPr>
          <p:cNvPr id="19462" name="Rectangle 19"/>
          <p:cNvSpPr>
            <a:spLocks noChangeArrowheads="1"/>
          </p:cNvSpPr>
          <p:nvPr/>
        </p:nvSpPr>
        <p:spPr bwMode="auto">
          <a:xfrm>
            <a:off x="6267450" y="4697413"/>
            <a:ext cx="3937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000"/>
              <a:t>400</a:t>
            </a:r>
          </a:p>
        </p:txBody>
      </p:sp>
      <p:sp>
        <p:nvSpPr>
          <p:cNvPr id="19463" name="Rectangle 20"/>
          <p:cNvSpPr>
            <a:spLocks noChangeArrowheads="1"/>
          </p:cNvSpPr>
          <p:nvPr/>
        </p:nvSpPr>
        <p:spPr bwMode="auto">
          <a:xfrm>
            <a:off x="7478713" y="4543425"/>
            <a:ext cx="311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900"/>
              <a:t>53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 b="1">
                <a:solidFill>
                  <a:srgbClr val="FF0000"/>
                </a:solidFill>
              </a:rPr>
              <a:t>Zgodność treści zajęć z sylabusem </a:t>
            </a:r>
          </a:p>
        </p:txBody>
      </p:sp>
      <p:sp>
        <p:nvSpPr>
          <p:cNvPr id="20482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/>
              <a:t>84,3% tak</a:t>
            </a:r>
          </a:p>
          <a:p>
            <a:pPr eaLnBrk="1" hangingPunct="1"/>
            <a:r>
              <a:rPr lang="pl-PL"/>
              <a:t>7,56% raczej tak</a:t>
            </a:r>
          </a:p>
          <a:p>
            <a:pPr eaLnBrk="1" hangingPunct="1"/>
            <a:r>
              <a:rPr lang="pl-PL"/>
              <a:t>2,29% nie</a:t>
            </a:r>
          </a:p>
          <a:p>
            <a:pPr eaLnBrk="1" hangingPunct="1"/>
            <a:r>
              <a:rPr lang="pl-PL"/>
              <a:t>1% raczej nie</a:t>
            </a:r>
          </a:p>
          <a:p>
            <a:pPr eaLnBrk="1" hangingPunct="1"/>
            <a:r>
              <a:rPr lang="pl-PL"/>
              <a:t>4,85% trudno powiedzieć</a:t>
            </a:r>
          </a:p>
          <a:p>
            <a:pPr eaLnBrk="1" hangingPunct="1"/>
            <a:endParaRPr lang="pl-PL"/>
          </a:p>
          <a:p>
            <a:pPr eaLnBrk="1" hangingPunct="1">
              <a:buFont typeface="Arial" charset="0"/>
              <a:buNone/>
            </a:pPr>
            <a:r>
              <a:rPr lang="pl-PL"/>
              <a:t>Prawie 92% respondentów oceniło, że treści przedstawione podczas zajęć są zgodne z sylabusem.</a:t>
            </a:r>
          </a:p>
          <a:p>
            <a:pPr eaLnBrk="1" hangingPunct="1"/>
            <a:endParaRPr lang="pl-PL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 b="1">
                <a:solidFill>
                  <a:srgbClr val="FF0000"/>
                </a:solidFill>
              </a:rPr>
              <a:t>Czas przeznaczony na zajęcia był efektywnie wykorzystywany	</a:t>
            </a:r>
          </a:p>
        </p:txBody>
      </p:sp>
      <p:pic>
        <p:nvPicPr>
          <p:cNvPr id="21506" name="Picture 6" descr="chart?cht=p3&amp;chs=450x280&amp;chtt=%7C%20%20%20%20%20%20%20%20%20%20%20%20%20%20%20%20%20%20%20%20%20%20%20%20%20%20%20%20%20%20%20%20%20%20%20%20Wyniki%20wszystkich%20pracownik%C3%B3w%20obj%C4%99tych%20ankiet%C4%85%20%20%20%20%20%20%20%20%20%20%20%20%20%20%20%20%20%20%20%20%20%20%20%20%20%20%20%20&amp;chdl=Nie%7CRaczej%20nie%7CRaczej%20tak%7CTak%7CTrudno%20powiedzie%C4%87&amp;chdlp=r&amp;chco=3399CC%2C80C65A%2CFF0000%2CFFCC33%2CBBCCED%2C3399CC%2C990066%2CFF9900&amp;chd=e%3ADOByG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62175" y="1574800"/>
            <a:ext cx="8137525" cy="506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Rectangle 9"/>
          <p:cNvSpPr>
            <a:spLocks noChangeArrowheads="1"/>
          </p:cNvSpPr>
          <p:nvPr/>
        </p:nvSpPr>
        <p:spPr bwMode="auto">
          <a:xfrm>
            <a:off x="7121525" y="4619625"/>
            <a:ext cx="3746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900"/>
              <a:t>215</a:t>
            </a:r>
          </a:p>
        </p:txBody>
      </p:sp>
      <p:sp>
        <p:nvSpPr>
          <p:cNvPr id="21508" name="Rectangle 10"/>
          <p:cNvSpPr>
            <a:spLocks noChangeArrowheads="1"/>
          </p:cNvSpPr>
          <p:nvPr/>
        </p:nvSpPr>
        <p:spPr bwMode="auto">
          <a:xfrm>
            <a:off x="7078663" y="4826000"/>
            <a:ext cx="603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900"/>
              <a:t>119</a:t>
            </a:r>
          </a:p>
        </p:txBody>
      </p:sp>
      <p:sp>
        <p:nvSpPr>
          <p:cNvPr id="21509" name="Rectangle 11"/>
          <p:cNvSpPr>
            <a:spLocks noChangeArrowheads="1"/>
          </p:cNvSpPr>
          <p:nvPr/>
        </p:nvSpPr>
        <p:spPr bwMode="auto">
          <a:xfrm>
            <a:off x="6577013" y="5121275"/>
            <a:ext cx="3746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900"/>
              <a:t>438</a:t>
            </a:r>
          </a:p>
        </p:txBody>
      </p:sp>
      <p:sp>
        <p:nvSpPr>
          <p:cNvPr id="21510" name="Rectangle 12"/>
          <p:cNvSpPr>
            <a:spLocks noChangeArrowheads="1"/>
          </p:cNvSpPr>
          <p:nvPr/>
        </p:nvSpPr>
        <p:spPr bwMode="auto">
          <a:xfrm>
            <a:off x="5792788" y="5519738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900"/>
              <a:t>4270</a:t>
            </a:r>
          </a:p>
        </p:txBody>
      </p:sp>
      <p:sp>
        <p:nvSpPr>
          <p:cNvPr id="21511" name="Rectangle 14"/>
          <p:cNvSpPr>
            <a:spLocks noChangeArrowheads="1"/>
          </p:cNvSpPr>
          <p:nvPr/>
        </p:nvSpPr>
        <p:spPr bwMode="auto">
          <a:xfrm>
            <a:off x="6915150" y="4310063"/>
            <a:ext cx="3746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900"/>
              <a:t>231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3320</TotalTime>
  <Words>1924</Words>
  <Application>Microsoft Office PowerPoint</Application>
  <PresentationFormat>Panoramiczny</PresentationFormat>
  <Paragraphs>304</Paragraphs>
  <Slides>51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51</vt:i4>
      </vt:variant>
    </vt:vector>
  </HeadingPairs>
  <TitlesOfParts>
    <vt:vector size="55" baseType="lpstr">
      <vt:lpstr>Arial</vt:lpstr>
      <vt:lpstr>Calibri</vt:lpstr>
      <vt:lpstr>Calibri Light</vt:lpstr>
      <vt:lpstr>Motyw pakietu Office</vt:lpstr>
      <vt:lpstr>Analiza wyników badania ankietowego  „Jakość realizacji zajęć dydaktycznych”  na WPiA UWM</vt:lpstr>
      <vt:lpstr>Szczegółowa analiza wyników badań </vt:lpstr>
      <vt:lpstr>Dane dotyczące badania </vt:lpstr>
      <vt:lpstr>Dane dotyczące badania </vt:lpstr>
      <vt:lpstr> Na pierwszych zajęciach przedstawiony został sylabus przedmiotu  (m. in. program przedmiotu, wykaz literatury i warunki zaliczenia) </vt:lpstr>
      <vt:lpstr>Przedstawienie sylabusa</vt:lpstr>
      <vt:lpstr>Treści zajęć były zgodne z sylabusem </vt:lpstr>
      <vt:lpstr>Zgodność treści zajęć z sylabusem </vt:lpstr>
      <vt:lpstr>Czas przeznaczony na zajęcia był efektywnie wykorzystywany </vt:lpstr>
      <vt:lpstr>Efektywność wykorzystania czasu na zajęciach</vt:lpstr>
      <vt:lpstr>Metody weryfikacji efektów kształcenia  podane w sylabusie były respektowane </vt:lpstr>
      <vt:lpstr>Respektowanie zasad zaliczenia  wskazanych w sylabusie </vt:lpstr>
      <vt:lpstr>Treści przedmiotu były przedstawione  w zrozumiały sposób </vt:lpstr>
      <vt:lpstr>Zrozumiały sposób prezentacji treści </vt:lpstr>
      <vt:lpstr>Sposób realizacji zajęć motywował mnie do pogłębiania i systematyzowania własnej wiedzy, umiejętności i kompetencji </vt:lpstr>
      <vt:lpstr>Umiejętność motywowania do pogłębiania wiedzy</vt:lpstr>
      <vt:lpstr>Nauczyciel przedmiotu odnosił się do mnie  z szacunkiem</vt:lpstr>
      <vt:lpstr>Szacunek do studenta</vt:lpstr>
      <vt:lpstr>Mogłam/mogłem liczyć na dodatkowe merytoryczne wsparcie prowadzącej/prowadzącego w trakcie zajęć dydaktycznych lub w formie konsultacji</vt:lpstr>
      <vt:lpstr>Dodatkowe wsparcie dla studenta</vt:lpstr>
      <vt:lpstr> Nauczyciel realizował zajęcia  zgodnie z rozkładem zajęć</vt:lpstr>
      <vt:lpstr>Zgodność zajęć z rozkładem </vt:lpstr>
      <vt:lpstr>Nauczyciel prowadził zajęcia  z zaangażowaniem</vt:lpstr>
      <vt:lpstr>Zaangażowanie nauczyciela</vt:lpstr>
      <vt:lpstr>Podsumowanie wyników badań  semestr zimowy </vt:lpstr>
      <vt:lpstr>Szczegółowa analiza wyników badań </vt:lpstr>
      <vt:lpstr>Dane dotyczące badania</vt:lpstr>
      <vt:lpstr> Na pierwszych zajęciach przedstawiony został sylabus przedmiotu  </vt:lpstr>
      <vt:lpstr>Przedstawienie sylabusa</vt:lpstr>
      <vt:lpstr>Treści zajęć były zgodne z sylabusem </vt:lpstr>
      <vt:lpstr>Zgodność treści zajęć z sylabusem </vt:lpstr>
      <vt:lpstr>Czas przeznaczony na zajęcia był  efektywnie wykorzystywany </vt:lpstr>
      <vt:lpstr>Efektywność wykorzystania czasu na zajęciach</vt:lpstr>
      <vt:lpstr>Metody weryfikacji efektów kształcenia  podane w sylabusie były respektowane </vt:lpstr>
      <vt:lpstr>Respektowanie zasad zaliczenia  wskazanych w sylabusie </vt:lpstr>
      <vt:lpstr>Treści przedmiotu były przedstawione  w zrozumiały sposób </vt:lpstr>
      <vt:lpstr>Zrozumiały sposób prezentacji treści </vt:lpstr>
      <vt:lpstr>Sposób realizacji zajęć motywował mnie  do pogłębiania i systematyzowania  własnej wiedzy, umiejętności i kompetencji </vt:lpstr>
      <vt:lpstr>Umiejętność motywowania do pogłębiania wiedzy</vt:lpstr>
      <vt:lpstr>Nauczyciel przedmiotu odnosił się do mnie  z szacunkiem</vt:lpstr>
      <vt:lpstr>Szacunek do studenta</vt:lpstr>
      <vt:lpstr>Mogłam/mogłem liczyć na dodatkowe merytoryczne wsparcie prowadzącej/prowadzącego w trakcie zajęć dydaktycznych lub w formie konsultacji</vt:lpstr>
      <vt:lpstr>Dodatkowe wsparcie dla studenta</vt:lpstr>
      <vt:lpstr>Nauczyciel realizował zajęcia zgodnie  z rozkładem zajęć</vt:lpstr>
      <vt:lpstr>Zgodność zajęć z rozkładem </vt:lpstr>
      <vt:lpstr>Nauczyciel prowadził zajęcia  z zaangażowaniem</vt:lpstr>
      <vt:lpstr>Zaangażowanie nauczyciela</vt:lpstr>
      <vt:lpstr>Podsumowanie wyników badań semestr letni </vt:lpstr>
      <vt:lpstr>Wnioski i rekomendacje </vt:lpstr>
      <vt:lpstr>Wnioski i rekomendacje</vt:lpstr>
      <vt:lpstr>Wnioski i rekomendacje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ankeity</dc:title>
  <dc:creator>Justyna Karaźniewicz</dc:creator>
  <cp:lastModifiedBy>UWM</cp:lastModifiedBy>
  <cp:revision>53</cp:revision>
  <cp:lastPrinted>2018-10-31T09:30:37Z</cp:lastPrinted>
  <dcterms:created xsi:type="dcterms:W3CDTF">2018-09-23T13:14:47Z</dcterms:created>
  <dcterms:modified xsi:type="dcterms:W3CDTF">2019-11-12T07:29:42Z</dcterms:modified>
</cp:coreProperties>
</file>